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10287000" cy="18288000"/>
  <p:embeddedFontLst>
    <p:embeddedFont>
      <p:font typeface="Montserrat Bold" panose="00000800000000000000" pitchFamily="2" charset="-52"/>
      <p:bold r:id="rId26"/>
    </p:embeddedFont>
    <p:embeddedFont>
      <p:font typeface="Montserrat Regular" panose="00000500000000000000" pitchFamily="2" charset="-52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Instrument Sans Regular" pitchFamily="2" charset="0"/>
      <p:regular r:id="rId32"/>
    </p:embeddedFont>
    <p:embeddedFont>
      <p:font typeface="Instrument Sans Bold" pitchFamily="2" charset="0"/>
      <p:bold r:id="rId3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9" d="100"/>
          <a:sy n="59" d="100"/>
        </p:scale>
        <p:origin x="46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354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-1-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hyperlink" Target="https://happygifts.ru/catalog/promo_odezhda/futbolki/muzhskie_1078/merchtex_4335/futbolka_uniseks_oversayz_libra_220_articul_52104/color_temno-seryy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-11-13.sv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11" Type="http://schemas.openxmlformats.org/officeDocument/2006/relationships/image" Target="../media/image-11-11.svg"/><Relationship Id="rId5" Type="http://schemas.openxmlformats.org/officeDocument/2006/relationships/image" Target="../media/image70.jpeg"/><Relationship Id="rId15" Type="http://schemas.openxmlformats.org/officeDocument/2006/relationships/image" Target="../media/image-11-15.svg"/><Relationship Id="rId10" Type="http://schemas.openxmlformats.org/officeDocument/2006/relationships/image" Target="../media/image74.png"/><Relationship Id="rId4" Type="http://schemas.openxmlformats.org/officeDocument/2006/relationships/image" Target="../media/image69.jpeg"/><Relationship Id="rId9" Type="http://schemas.openxmlformats.org/officeDocument/2006/relationships/image" Target="../media/image-11-9.svg"/><Relationship Id="rId14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Relationship Id="rId9" Type="http://schemas.openxmlformats.org/officeDocument/2006/relationships/hyperlink" Target="https://happygifts.ru/catalog/promo_odezhda/tolstovki/muzhskie_1103/merchtex_3671/tolstovka_uniseks_antares_articul_52100/color_oranzhevyy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7.jpe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Relationship Id="rId9" Type="http://schemas.openxmlformats.org/officeDocument/2006/relationships/hyperlink" Target="https://happygifts.ru/catalog/promo_odezhda/tolstovki/muzhskie_1103/merchtex_3671/tolstovka_oversayz_mohito_280_articul_52105/color_chernyy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93.jpe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Relationship Id="rId9" Type="http://schemas.openxmlformats.org/officeDocument/2006/relationships/hyperlink" Target="https://happygifts.ru/catalog/promo_odezhda/tolstovki/muzhskie_1103/merchtex_3671/tolstovka_uniseks_selen_articul_52101/color_temno-zelyenyy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Relationship Id="rId9" Type="http://schemas.openxmlformats.org/officeDocument/2006/relationships/hyperlink" Target="https://happygifts.ru/catalog/promo_odezhda/tolstovki/muzhskie_1103/merchtex_3671/tolstovka_muzhskaya_na_molnii_s_kapyushonom_everest_2_260_articul_52106/color_temno-seryy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jpeg"/><Relationship Id="rId7" Type="http://schemas.openxmlformats.org/officeDocument/2006/relationships/image" Target="../media/image10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10" Type="http://schemas.openxmlformats.org/officeDocument/2006/relationships/hyperlink" Target="https://happygifts.ru/catalog/promo_odezhda/vetrovki_kurtki_zhilety/muzhskie_1108/merchtex_4065/vetrovka_uniseks_colin_articul_52103/color_oranzhevyy/" TargetMode="External"/><Relationship Id="rId4" Type="http://schemas.openxmlformats.org/officeDocument/2006/relationships/image" Target="../media/image106.jpeg"/><Relationship Id="rId9" Type="http://schemas.openxmlformats.org/officeDocument/2006/relationships/image" Target="../media/image1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jpeg"/><Relationship Id="rId7" Type="http://schemas.openxmlformats.org/officeDocument/2006/relationships/image" Target="../media/image1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Relationship Id="rId9" Type="http://schemas.openxmlformats.org/officeDocument/2006/relationships/hyperlink" Target="https://happygifts.ru/catalog/promo_odezhda/shapki_sharfy_perchatki/merchtex_3627/shapka_vyazanaya_dvoynaya_essential_s_otvorotom_belyy_100_akril__articul_51100/color_belyy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jpeg"/><Relationship Id="rId7" Type="http://schemas.openxmlformats.org/officeDocument/2006/relationships/image" Target="../media/image1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Relationship Id="rId9" Type="http://schemas.openxmlformats.org/officeDocument/2006/relationships/hyperlink" Target="https://happygifts.ru/catalog/promo_odezhda/shapki_sharfy_perchatki/merchtex_3627/perchatki_sensornye_reach_belyy_100_akril_articul_51101/color_zelenyy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image" Target="../media/image124.jpeg"/><Relationship Id="rId7" Type="http://schemas.openxmlformats.org/officeDocument/2006/relationships/image" Target="../media/image1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10" Type="http://schemas.openxmlformats.org/officeDocument/2006/relationships/hyperlink" Target="https://happygifts.ru/catalog/promo_odezhda/shapki_sharfy_perchatki/merchtex_3627/perchatki_flisovye_sensornye_trail_articul_51102/color_temno-seryy/" TargetMode="External"/><Relationship Id="rId4" Type="http://schemas.openxmlformats.org/officeDocument/2006/relationships/image" Target="../media/image125.jpeg"/><Relationship Id="rId9" Type="http://schemas.openxmlformats.org/officeDocument/2006/relationships/image" Target="../media/image1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jpeg"/><Relationship Id="rId7" Type="http://schemas.openxmlformats.org/officeDocument/2006/relationships/image" Target="../media/image1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jpeg"/><Relationship Id="rId11" Type="http://schemas.openxmlformats.org/officeDocument/2006/relationships/hyperlink" Target="https://happygifts.ru/catalog/promo_odezhda/shapki_sharfy_perchatki/merchtex_3627/sharf_snud_flisovyy_champion_articul_51104/color_temno-seryy/" TargetMode="External"/><Relationship Id="rId5" Type="http://schemas.openxmlformats.org/officeDocument/2006/relationships/image" Target="../media/image133.jpeg"/><Relationship Id="rId10" Type="http://schemas.openxmlformats.org/officeDocument/2006/relationships/hyperlink" Target="https://happygifts.ru/catalog/promo_odezhda/shapki_sharfy_perchatki/merchtex_3627/shapka_flisovaya_bergen_articul_51103/color_temno-siniy/" TargetMode="External"/><Relationship Id="rId4" Type="http://schemas.openxmlformats.org/officeDocument/2006/relationships/image" Target="../media/image132.jpeg"/><Relationship Id="rId9" Type="http://schemas.openxmlformats.org/officeDocument/2006/relationships/image" Target="../media/image13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22.png"/><Relationship Id="rId3" Type="http://schemas.openxmlformats.org/officeDocument/2006/relationships/image" Target="../media/image138.jpeg"/><Relationship Id="rId7" Type="http://schemas.openxmlformats.org/officeDocument/2006/relationships/image" Target="../media/image142.jpeg"/><Relationship Id="rId12" Type="http://schemas.openxmlformats.org/officeDocument/2006/relationships/image" Target="../media/image-22-10.svg"/><Relationship Id="rId2" Type="http://schemas.openxmlformats.org/officeDocument/2006/relationships/notesSlide" Target="../notesSlides/notesSlide22.xml"/><Relationship Id="rId16" Type="http://schemas.openxmlformats.org/officeDocument/2006/relationships/hyperlink" Target="https://happygifts.ru/catalog/promooborudovanie/sumka_dlya_24_kh_obraztsovatlantis_articul_merchtex_bag/color_cher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jpeg"/><Relationship Id="rId11" Type="http://schemas.openxmlformats.org/officeDocument/2006/relationships/image" Target="../media/image21.png"/><Relationship Id="rId5" Type="http://schemas.openxmlformats.org/officeDocument/2006/relationships/image" Target="../media/image140.jpeg"/><Relationship Id="rId15" Type="http://schemas.openxmlformats.org/officeDocument/2006/relationships/image" Target="../media/image-22-14.svg"/><Relationship Id="rId10" Type="http://schemas.openxmlformats.org/officeDocument/2006/relationships/image" Target="../media/image-22-8.svg"/><Relationship Id="rId4" Type="http://schemas.openxmlformats.org/officeDocument/2006/relationships/image" Target="../media/image139.jpeg"/><Relationship Id="rId9" Type="http://schemas.openxmlformats.org/officeDocument/2006/relationships/image" Target="../media/image20.png"/><Relationship Id="rId14" Type="http://schemas.openxmlformats.org/officeDocument/2006/relationships/image" Target="../media/image-22-12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3-6.svg"/><Relationship Id="rId13" Type="http://schemas.openxmlformats.org/officeDocument/2006/relationships/hyperlink" Target="https://happygifts.ru/" TargetMode="External"/><Relationship Id="rId3" Type="http://schemas.openxmlformats.org/officeDocument/2006/relationships/image" Target="../media/image144.jpeg"/><Relationship Id="rId7" Type="http://schemas.openxmlformats.org/officeDocument/2006/relationships/image" Target="../media/image147.png"/><Relationship Id="rId12" Type="http://schemas.openxmlformats.org/officeDocument/2006/relationships/image" Target="../media/image-23-10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3-4.svg"/><Relationship Id="rId11" Type="http://schemas.openxmlformats.org/officeDocument/2006/relationships/image" Target="../media/image149.png"/><Relationship Id="rId5" Type="http://schemas.openxmlformats.org/officeDocument/2006/relationships/image" Target="../media/image146.png"/><Relationship Id="rId10" Type="http://schemas.openxmlformats.org/officeDocument/2006/relationships/image" Target="../media/image-23-8.svg"/><Relationship Id="rId4" Type="http://schemas.openxmlformats.org/officeDocument/2006/relationships/image" Target="../media/image145.png"/><Relationship Id="rId9" Type="http://schemas.openxmlformats.org/officeDocument/2006/relationships/image" Target="../media/image1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-6.sv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3-4.sv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1.png"/><Relationship Id="rId18" Type="http://schemas.openxmlformats.org/officeDocument/2006/relationships/hyperlink" Target="https://happygifts.ru/catalog/promo_odezhda/beysbolki/merchtex_4341/beysbolka_boston_5_klinev_metallicheskaya_zastezhka_articul_50506/color_temno-zelyenyy/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-4-10.svg"/><Relationship Id="rId17" Type="http://schemas.openxmlformats.org/officeDocument/2006/relationships/image" Target="../media/image-4-16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-4-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image" Target="../media/image20.png"/><Relationship Id="rId5" Type="http://schemas.openxmlformats.org/officeDocument/2006/relationships/image" Target="../media/image15.jpe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4.jpeg"/><Relationship Id="rId9" Type="http://schemas.openxmlformats.org/officeDocument/2006/relationships/image" Target="../media/image-4-7.svg"/><Relationship Id="rId14" Type="http://schemas.openxmlformats.org/officeDocument/2006/relationships/image" Target="../media/image-4-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5-7.svg"/><Relationship Id="rId13" Type="http://schemas.openxmlformats.org/officeDocument/2006/relationships/hyperlink" Target="https://happygifts.ru/catalog/promo_odezhda/beysbolki/merchtex_4341/beysbolka_smart_sandwich_370_articul_50509/color_glubokiy_siniy,_seryy/" TargetMode="External"/><Relationship Id="rId3" Type="http://schemas.openxmlformats.org/officeDocument/2006/relationships/image" Target="../media/image23.jpeg"/><Relationship Id="rId7" Type="http://schemas.openxmlformats.org/officeDocument/2006/relationships/image" Target="../media/image-5-5.svg"/><Relationship Id="rId12" Type="http://schemas.openxmlformats.org/officeDocument/2006/relationships/hyperlink" Target="https://happygifts.ru/catalog/promo_odezhda/beysbolki/merchtex_4341/beysbolka_cover_sandwich_370_articul_50508/color_bezhevyy,_siniy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29.jpeg"/><Relationship Id="rId5" Type="http://schemas.openxmlformats.org/officeDocument/2006/relationships/image" Target="../media/image25.jpeg"/><Relationship Id="rId10" Type="http://schemas.openxmlformats.org/officeDocument/2006/relationships/image" Target="../media/image28.png"/><Relationship Id="rId4" Type="http://schemas.openxmlformats.org/officeDocument/2006/relationships/image" Target="../media/image24.jpe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-6-6.svg"/><Relationship Id="rId13" Type="http://schemas.openxmlformats.org/officeDocument/2006/relationships/image" Target="../media/image37.png"/><Relationship Id="rId3" Type="http://schemas.openxmlformats.org/officeDocument/2006/relationships/image" Target="../media/image30.jpeg"/><Relationship Id="rId7" Type="http://schemas.openxmlformats.org/officeDocument/2006/relationships/image" Target="../media/image26.png"/><Relationship Id="rId12" Type="http://schemas.openxmlformats.org/officeDocument/2006/relationships/image" Target="../media/image-6-1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11" Type="http://schemas.openxmlformats.org/officeDocument/2006/relationships/image" Target="../media/image36.png"/><Relationship Id="rId5" Type="http://schemas.openxmlformats.org/officeDocument/2006/relationships/image" Target="../media/image32.jpeg"/><Relationship Id="rId15" Type="http://schemas.openxmlformats.org/officeDocument/2006/relationships/hyperlink" Target="https://happygifts.ru/catalog/promo_odezhda/beysbolki/merchtex_4341/beysbolka_joker_5_klinev_zastezhka_na_lipuchke_articul_50503/color_belyy,_siniy/" TargetMode="External"/><Relationship Id="rId10" Type="http://schemas.openxmlformats.org/officeDocument/2006/relationships/image" Target="../media/image35.png"/><Relationship Id="rId4" Type="http://schemas.openxmlformats.org/officeDocument/2006/relationships/image" Target="../media/image31.jpeg"/><Relationship Id="rId9" Type="http://schemas.openxmlformats.org/officeDocument/2006/relationships/image" Target="../media/image34.jpeg"/><Relationship Id="rId14" Type="http://schemas.openxmlformats.org/officeDocument/2006/relationships/image" Target="../media/image-6-1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hyperlink" Target="https://happygifts.ru/catalog/promo_odezhda/beysbolki/merchtex_4341/beysbolka_flick_5_klinev_plastikovaya_zastezhka_articul_50507/color_yarko-krasnyy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3.png"/><Relationship Id="rId18" Type="http://schemas.openxmlformats.org/officeDocument/2006/relationships/hyperlink" Target="https://happygifts.ru/catalog/promo_odezhda/beysbolki/merchtex_4341/beysbolka_breeze_5_klinev_zastezhka_na_lipuchke_articul_50504/color_belyy/" TargetMode="External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12" Type="http://schemas.openxmlformats.org/officeDocument/2006/relationships/image" Target="../media/image-8-10.svg"/><Relationship Id="rId17" Type="http://schemas.openxmlformats.org/officeDocument/2006/relationships/hyperlink" Target="https://happygifts.ru/catalog/promo_odezhda/beysbolki/merchtex_4341/beysbolka_fortuna_5_klinev_zastezhka_na_lipuchke_articul_50501/color_belyy/" TargetMode="Externa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-8-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11" Type="http://schemas.openxmlformats.org/officeDocument/2006/relationships/image" Target="../media/image52.png"/><Relationship Id="rId5" Type="http://schemas.openxmlformats.org/officeDocument/2006/relationships/image" Target="../media/image46.jpeg"/><Relationship Id="rId15" Type="http://schemas.openxmlformats.org/officeDocument/2006/relationships/image" Target="../media/image54.png"/><Relationship Id="rId10" Type="http://schemas.openxmlformats.org/officeDocument/2006/relationships/image" Target="../media/image51.png"/><Relationship Id="rId19" Type="http://schemas.openxmlformats.org/officeDocument/2006/relationships/hyperlink" Target="https://happygifts.ru/catalog/promo_odezhda/beysbolki/merchtex_4341/beysbolka_valley_5_klinev_metallicheskaya_zastezhka_articul_50505/color_belyy/" TargetMode="External"/><Relationship Id="rId4" Type="http://schemas.openxmlformats.org/officeDocument/2006/relationships/image" Target="../media/image45.jpeg"/><Relationship Id="rId9" Type="http://schemas.openxmlformats.org/officeDocument/2006/relationships/image" Target="../media/image50.jpeg"/><Relationship Id="rId14" Type="http://schemas.openxmlformats.org/officeDocument/2006/relationships/image" Target="../media/image-8-1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11" Type="http://schemas.openxmlformats.org/officeDocument/2006/relationships/hyperlink" Target="https://happygifts.ru/catalog/promo_odezhda/panamy/merchtex_4340/khlopkovaya_panama_brim_250_articul_8303/color_goluboy/" TargetMode="External"/><Relationship Id="rId5" Type="http://schemas.openxmlformats.org/officeDocument/2006/relationships/image" Target="../media/image57.jpeg"/><Relationship Id="rId10" Type="http://schemas.openxmlformats.org/officeDocument/2006/relationships/image" Target="../media/image-9-8.svg"/><Relationship Id="rId4" Type="http://schemas.openxmlformats.org/officeDocument/2006/relationships/image" Target="../media/image56.jpeg"/><Relationship Id="rId9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ba59-8021-7c00-8775-4286c9fd401f-восстановлено-восстановлено-восстановлено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Слой_x0020_1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3839825" y="2819400"/>
            <a:ext cx="3000375" cy="2657475"/>
          </a:xfrm>
          <a:prstGeom prst="rect">
            <a:avLst/>
          </a:prstGeom>
        </p:spPr>
      </p:pic>
      <p:sp>
        <p:nvSpPr>
          <p:cNvPr id="4" name="MerchTex -"/>
          <p:cNvSpPr/>
          <p:nvPr/>
        </p:nvSpPr>
        <p:spPr>
          <a:xfrm>
            <a:off x="2066925" y="3743325"/>
            <a:ext cx="3819525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MerchTex</a:t>
            </a:r>
            <a:r>
              <a:rPr lang="en-US" sz="24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- качество, которое проходит все
проверки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3a0a6a5-8163-11ef-9672-00155d41c408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020675" y="314325"/>
            <a:ext cx="4152900" cy="41529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C4652"/>
          </a:solidFill>
          <a:ln/>
        </p:spPr>
      </p:sp>
      <p:sp>
        <p:nvSpPr>
          <p:cNvPr id="9" name="Rectangle 21"/>
          <p:cNvSpPr/>
          <p:nvPr/>
        </p:nvSpPr>
        <p:spPr>
          <a:xfrm rot="-5400000">
            <a:off x="1380172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64E59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752939"/>
          </a:solidFill>
          <a:ln/>
        </p:spPr>
      </p:sp>
      <p:sp>
        <p:nvSpPr>
          <p:cNvPr id="11" name="Rectangle 23"/>
          <p:cNvSpPr/>
          <p:nvPr/>
        </p:nvSpPr>
        <p:spPr>
          <a:xfrm rot="-5400000">
            <a:off x="1477327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44869"/>
          </a:solidFill>
          <a:ln/>
        </p:spPr>
      </p:sp>
      <p:sp>
        <p:nvSpPr>
          <p:cNvPr id="12" name="Rectangle 19"/>
          <p:cNvSpPr/>
          <p:nvPr/>
        </p:nvSpPr>
        <p:spPr>
          <a:xfrm rot="-5400000">
            <a:off x="128301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C7AC8D"/>
          </a:solidFill>
          <a:ln/>
        </p:spPr>
      </p:sp>
      <p:sp>
        <p:nvSpPr>
          <p:cNvPr id="13" name="Rectangle 20"/>
          <p:cNvSpPr/>
          <p:nvPr/>
        </p:nvSpPr>
        <p:spPr>
          <a:xfrm rot="-5400000">
            <a:off x="1331595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C2C2C"/>
          </a:solidFill>
          <a:ln/>
        </p:spPr>
      </p:sp>
      <p:sp>
        <p:nvSpPr>
          <p:cNvPr id="14" name="Rectangle 16"/>
          <p:cNvSpPr/>
          <p:nvPr/>
        </p:nvSpPr>
        <p:spPr>
          <a:xfrm rot="-5400000">
            <a:off x="12832556" y="488870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5" name="Rectangle 18"/>
          <p:cNvSpPr/>
          <p:nvPr/>
        </p:nvSpPr>
        <p:spPr>
          <a:xfrm rot="-5400000">
            <a:off x="1380172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23E51"/>
          </a:solidFill>
          <a:ln/>
        </p:spPr>
      </p:sp>
      <p:sp>
        <p:nvSpPr>
          <p:cNvPr id="16" name="Rectangle 24"/>
          <p:cNvSpPr/>
          <p:nvPr/>
        </p:nvSpPr>
        <p:spPr>
          <a:xfrm rot="-5400000">
            <a:off x="1428750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EEEBE2"/>
          </a:solidFill>
          <a:ln/>
        </p:spPr>
      </p:sp>
      <p:sp>
        <p:nvSpPr>
          <p:cNvPr id="17" name="Rectangle 25"/>
          <p:cNvSpPr/>
          <p:nvPr/>
        </p:nvSpPr>
        <p:spPr>
          <a:xfrm rot="-5400000">
            <a:off x="147732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B7A3C8"/>
          </a:solidFill>
          <a:ln/>
        </p:spPr>
      </p:sp>
      <p:sp>
        <p:nvSpPr>
          <p:cNvPr id="18" name="LIBRA 220   52104381"/>
          <p:cNvSpPr/>
          <p:nvPr/>
        </p:nvSpPr>
        <p:spPr>
          <a:xfrm>
            <a:off x="12801600" y="6115050"/>
            <a:ext cx="4124325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D47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ФУТБОЛКА LIBRA 220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унисекс оверсайз 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9" name="100   220 2"/>
          <p:cNvSpPr/>
          <p:nvPr/>
        </p:nvSpPr>
        <p:spPr>
          <a:xfrm>
            <a:off x="12782550" y="7858125"/>
            <a:ext cx="3409950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C465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100% хлопок, 
плотность 220 г/м2
</a:t>
            </a:r>
            <a:endParaRPr lang="en-US" sz="2700" dirty="0"/>
          </a:p>
        </p:txBody>
      </p:sp>
      <p:sp>
        <p:nvSpPr>
          <p:cNvPr id="20" name="Text 12"/>
          <p:cNvSpPr/>
          <p:nvPr/>
        </p:nvSpPr>
        <p:spPr>
          <a:xfrm>
            <a:off x="9820275" y="3476625"/>
            <a:ext cx="1905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
</a:t>
            </a:r>
            <a:r>
              <a:rPr lang="en-US" sz="1500" dirty="0">
                <a:solidFill>
                  <a:srgbClr val="FFFFFF"/>
                </a:solidFill>
                <a:latin typeface="Instrument Sans Regular" pitchFamily="34" charset="0"/>
                <a:ea typeface="Instrument Sans Regular" pitchFamily="34" charset="-122"/>
                <a:cs typeface="Instrument Sans Regular" pitchFamily="34" charset="-120"/>
              </a:rPr>
              <a:t>двойной цепной 
шов, для прочности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oto_6007002987915578588_wав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71436" y="2014817"/>
            <a:ext cx="8904252" cy="8272183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77327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773275" y="3441762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4773275" y="6864469"/>
            <a:ext cx="3495675" cy="3400425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058525" y="6910388"/>
            <a:ext cx="2057400" cy="28575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058525" y="4557713"/>
            <a:ext cx="2057400" cy="28575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058525" y="8291513"/>
            <a:ext cx="2057400" cy="28575"/>
          </a:xfrm>
          <a:prstGeom prst="rect">
            <a:avLst/>
          </a:prstGeom>
        </p:spPr>
      </p:pic>
      <p:pic>
        <p:nvPicPr>
          <p:cNvPr id="9" name="Group 1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3637419" y="7265166"/>
            <a:ext cx="576263" cy="626906"/>
          </a:xfrm>
          <a:prstGeom prst="rect">
            <a:avLst/>
          </a:prstGeom>
        </p:spPr>
      </p:pic>
      <p:pic>
        <p:nvPicPr>
          <p:cNvPr id="10" name="Group 1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638321" y="3583911"/>
            <a:ext cx="594410" cy="642849"/>
          </a:xfrm>
          <a:prstGeom prst="rect">
            <a:avLst/>
          </a:prstGeom>
        </p:spPr>
      </p:pic>
      <p:pic>
        <p:nvPicPr>
          <p:cNvPr id="11" name="Group 1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3639800" y="5402866"/>
            <a:ext cx="583406" cy="614363"/>
          </a:xfrm>
          <a:prstGeom prst="rect">
            <a:avLst/>
          </a:prstGeom>
        </p:spPr>
      </p:pic>
      <p:pic>
        <p:nvPicPr>
          <p:cNvPr id="12" name="Group 14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3644372" y="8575053"/>
            <a:ext cx="564900" cy="487882"/>
          </a:xfrm>
          <a:prstGeom prst="rect">
            <a:avLst/>
          </a:prstGeom>
        </p:spPr>
      </p:pic>
      <p:pic>
        <p:nvPicPr>
          <p:cNvPr id="13" name="Group 15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3643609" y="927734"/>
            <a:ext cx="2449832" cy="1849757"/>
          </a:xfrm>
          <a:prstGeom prst="rect">
            <a:avLst/>
          </a:prstGeom>
        </p:spPr>
      </p:pic>
      <p:sp>
        <p:nvSpPr>
          <p:cNvPr id="14" name="MERCHTEX"/>
          <p:cNvSpPr/>
          <p:nvPr/>
        </p:nvSpPr>
        <p:spPr>
          <a:xfrm>
            <a:off x="962025" y="685800"/>
            <a:ext cx="5457825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5F412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ПРЕИМУЩЕСТВА MERCHTEX
</a:t>
            </a:r>
            <a:r>
              <a:rPr lang="en-US" sz="2700" dirty="0">
                <a:solidFill>
                  <a:srgbClr val="5F412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5" name="Text 1"/>
          <p:cNvSpPr/>
          <p:nvPr/>
        </p:nvSpPr>
        <p:spPr>
          <a:xfrm>
            <a:off x="6829425" y="3419475"/>
            <a:ext cx="6286500" cy="904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Особая технология вязки,
петли с изнаночной стороны,
гладкая лицевая структура
</a:t>
            </a:r>
            <a:endParaRPr lang="en-US" sz="2100" dirty="0"/>
          </a:p>
        </p:txBody>
      </p:sp>
      <p:sp>
        <p:nvSpPr>
          <p:cNvPr id="16" name="Text 2"/>
          <p:cNvSpPr/>
          <p:nvPr/>
        </p:nvSpPr>
        <p:spPr>
          <a:xfrm>
            <a:off x="8972550" y="4800600"/>
            <a:ext cx="4143375" cy="1876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Толстовки произведены
на высокотехнологичном оборудовании = сбалансированная воздухопроницаемая структура ткани</a:t>
            </a:r>
            <a:endParaRPr lang="en-US" sz="2100" dirty="0"/>
          </a:p>
        </p:txBody>
      </p:sp>
      <p:sp>
        <p:nvSpPr>
          <p:cNvPr id="17" name="Eco-Friendly"/>
          <p:cNvSpPr/>
          <p:nvPr/>
        </p:nvSpPr>
        <p:spPr>
          <a:xfrm>
            <a:off x="9105900" y="7153275"/>
            <a:ext cx="4010025" cy="904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Eco-Friendly реактивы:
мягкость, износостойкость
и стойкие яркие цвета</a:t>
            </a:r>
            <a:endParaRPr lang="en-US" sz="2100" dirty="0"/>
          </a:p>
        </p:txBody>
      </p:sp>
      <p:sp>
        <p:nvSpPr>
          <p:cNvPr id="18" name="Non iron"/>
          <p:cNvSpPr/>
          <p:nvPr/>
        </p:nvSpPr>
        <p:spPr>
          <a:xfrm>
            <a:off x="9105900" y="8534400"/>
            <a:ext cx="401002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Non iron. Легкий уход
без утюга*</a:t>
            </a:r>
            <a:endParaRPr lang="en-US" sz="2100" dirty="0"/>
          </a:p>
        </p:txBody>
      </p:sp>
      <p:sp>
        <p:nvSpPr>
          <p:cNvPr id="19" name="name_50   50"/>
          <p:cNvSpPr/>
          <p:nvPr/>
        </p:nvSpPr>
        <p:spPr>
          <a:xfrm>
            <a:off x="962025" y="6486525"/>
            <a:ext cx="511492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50% хлопка +
50% полиэстера
</a:t>
            </a:r>
            <a:endParaRPr lang="en-US" sz="2100" dirty="0"/>
          </a:p>
        </p:txBody>
      </p:sp>
      <p:sp>
        <p:nvSpPr>
          <p:cNvPr id="20" name="2602-"/>
          <p:cNvSpPr/>
          <p:nvPr/>
        </p:nvSpPr>
        <p:spPr>
          <a:xfrm>
            <a:off x="962025" y="3505200"/>
            <a:ext cx="3124200" cy="1943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плотность 260г/м2- оптимально для комфорта в городе. 
В помещении круглый год
</a:t>
            </a:r>
            <a:endParaRPr lang="en-US" sz="2100" dirty="0"/>
          </a:p>
        </p:txBody>
      </p:sp>
      <p:sp>
        <p:nvSpPr>
          <p:cNvPr id="21" name="default_name"/>
          <p:cNvSpPr/>
          <p:nvPr/>
        </p:nvSpPr>
        <p:spPr>
          <a:xfrm>
            <a:off x="-2276475" y="5905500"/>
            <a:ext cx="51244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5F412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endParaRPr lang="en-US" sz="2400" dirty="0"/>
          </a:p>
        </p:txBody>
      </p:sp>
      <p:sp>
        <p:nvSpPr>
          <p:cNvPr id="22" name="French Terry"/>
          <p:cNvSpPr/>
          <p:nvPr/>
        </p:nvSpPr>
        <p:spPr>
          <a:xfrm>
            <a:off x="962025" y="1266825"/>
            <a:ext cx="12077700" cy="1619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Полотно French Terry из смесовой ткани сочетает в себе мягкость, комфорт и практичность в повседневной носке. Уникальный состав и специальная обработка были разработаны специально для нашей компании, чтобы добиться оптимального баланса между износостойкостью, приятными тактильными ощущениями и аккуратным внешним видом изделия.</a:t>
            </a:r>
            <a:endParaRPr lang="en-US" sz="2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ced7-d6fb-7096-aa78-e64fee6975931ц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ctangle 44"/>
          <p:cNvSpPr/>
          <p:nvPr/>
        </p:nvSpPr>
        <p:spPr>
          <a:xfrm>
            <a:off x="11887200" y="-57150"/>
            <a:ext cx="6400800" cy="104013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Vector 6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954000" y="7939087"/>
            <a:ext cx="2057400" cy="28575"/>
          </a:xfrm>
          <a:prstGeom prst="rect">
            <a:avLst/>
          </a:prstGeom>
        </p:spPr>
      </p:pic>
      <p:pic>
        <p:nvPicPr>
          <p:cNvPr id="5" name="Group 1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757534" y="8271509"/>
            <a:ext cx="2449832" cy="1849757"/>
          </a:xfrm>
          <a:prstGeom prst="rect">
            <a:avLst/>
          </a:prstGeom>
        </p:spPr>
      </p:pic>
      <p:sp>
        <p:nvSpPr>
          <p:cNvPr id="6" name="40   300  600"/>
          <p:cNvSpPr/>
          <p:nvPr/>
        </p:nvSpPr>
        <p:spPr>
          <a:xfrm>
            <a:off x="12954000" y="2781300"/>
            <a:ext cx="4867275" cy="485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Устанавливаем режим стирки (</a:t>
            </a:r>
            <a:r>
              <a:rPr lang="en-US" sz="2100" b="1" dirty="0">
                <a:solidFill>
                  <a:srgbClr val="3434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 более 40℃</a:t>
            </a: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, отжим от 300 до 600 об./мин, порошок без отбеливателя).
</a:t>
            </a:r>
            <a:r>
              <a:rPr lang="en-US" sz="2100" b="1" dirty="0">
                <a:solidFill>
                  <a:srgbClr val="3434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 выкручивать</a:t>
            </a: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
После стирки необходимо тут же достать из стиральной машины и </a:t>
            </a:r>
            <a:r>
              <a:rPr lang="en-US" sz="2100" b="1" dirty="0">
                <a:solidFill>
                  <a:srgbClr val="3434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тщательно расправив</a:t>
            </a: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, повесить 
на плечики.
</a:t>
            </a:r>
            <a:r>
              <a:rPr lang="en-US" sz="2100" b="1" dirty="0">
                <a:solidFill>
                  <a:srgbClr val="3434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Сушить на плечиках</a:t>
            </a: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
Теперь можно надеть и идти.</a:t>
            </a:r>
            <a:endParaRPr lang="en-US" sz="2100" dirty="0"/>
          </a:p>
        </p:txBody>
      </p:sp>
      <p:sp>
        <p:nvSpPr>
          <p:cNvPr id="7" name="Text 2"/>
          <p:cNvSpPr/>
          <p:nvPr/>
        </p:nvSpPr>
        <p:spPr>
          <a:xfrm>
            <a:off x="12954000" y="1781175"/>
            <a:ext cx="2733675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65369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ЛЁГКИЙ УХОД
</a:t>
            </a:r>
            <a:r>
              <a:rPr lang="en-US" sz="2700" dirty="0">
                <a:solidFill>
                  <a:srgbClr val="65369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8" name="name_1"/>
          <p:cNvSpPr/>
          <p:nvPr/>
        </p:nvSpPr>
        <p:spPr>
          <a:xfrm>
            <a:off x="12020550" y="2781300"/>
            <a:ext cx="581025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b="1" dirty="0">
                <a:solidFill>
                  <a:srgbClr val="65369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2100" dirty="0"/>
          </a:p>
        </p:txBody>
      </p:sp>
      <p:sp>
        <p:nvSpPr>
          <p:cNvPr id="9" name="name_2"/>
          <p:cNvSpPr/>
          <p:nvPr/>
        </p:nvSpPr>
        <p:spPr>
          <a:xfrm>
            <a:off x="12020550" y="4400550"/>
            <a:ext cx="581025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b="1" dirty="0">
                <a:solidFill>
                  <a:srgbClr val="65369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2100" dirty="0"/>
          </a:p>
        </p:txBody>
      </p:sp>
      <p:sp>
        <p:nvSpPr>
          <p:cNvPr id="10" name="name_3"/>
          <p:cNvSpPr/>
          <p:nvPr/>
        </p:nvSpPr>
        <p:spPr>
          <a:xfrm>
            <a:off x="12020550" y="5048250"/>
            <a:ext cx="581025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b="1" dirty="0">
                <a:solidFill>
                  <a:srgbClr val="65369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2100" dirty="0"/>
          </a:p>
        </p:txBody>
      </p:sp>
      <p:sp>
        <p:nvSpPr>
          <p:cNvPr id="11" name="name_4"/>
          <p:cNvSpPr/>
          <p:nvPr/>
        </p:nvSpPr>
        <p:spPr>
          <a:xfrm>
            <a:off x="12020550" y="6667500"/>
            <a:ext cx="581025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b="1" dirty="0">
                <a:solidFill>
                  <a:srgbClr val="65369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</a:t>
            </a:r>
            <a:endParaRPr lang="en-US" sz="2100" dirty="0"/>
          </a:p>
        </p:txBody>
      </p:sp>
      <p:sp>
        <p:nvSpPr>
          <p:cNvPr id="12" name="name_5"/>
          <p:cNvSpPr/>
          <p:nvPr/>
        </p:nvSpPr>
        <p:spPr>
          <a:xfrm>
            <a:off x="12020550" y="7315200"/>
            <a:ext cx="581025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b="1" dirty="0">
                <a:solidFill>
                  <a:srgbClr val="65369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</a:t>
            </a:r>
            <a:endParaRPr lang="en-US" sz="2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6" name="Group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204709" y="8271509"/>
            <a:ext cx="2449832" cy="1849757"/>
          </a:xfrm>
          <a:prstGeom prst="rect">
            <a:avLst/>
          </a:prstGeom>
        </p:spPr>
      </p:pic>
      <p:pic>
        <p:nvPicPr>
          <p:cNvPr id="7" name="7090902f-79b1-11ef-9672-00155d41c408 (1)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439650" y="0"/>
            <a:ext cx="5105400" cy="496252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D87210"/>
          </a:solidFill>
          <a:ln/>
        </p:spPr>
      </p:sp>
      <p:sp>
        <p:nvSpPr>
          <p:cNvPr id="9" name="Rectangle 21"/>
          <p:cNvSpPr/>
          <p:nvPr/>
        </p:nvSpPr>
        <p:spPr>
          <a:xfrm rot="-5400000">
            <a:off x="1380172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A44A8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565D5D"/>
          </a:solidFill>
          <a:ln/>
        </p:spPr>
      </p:sp>
      <p:sp>
        <p:nvSpPr>
          <p:cNvPr id="11" name="Rectangle 23"/>
          <p:cNvSpPr/>
          <p:nvPr/>
        </p:nvSpPr>
        <p:spPr>
          <a:xfrm rot="-5400000">
            <a:off x="1477327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F6753"/>
          </a:solidFill>
          <a:ln/>
        </p:spPr>
      </p:sp>
      <p:sp>
        <p:nvSpPr>
          <p:cNvPr id="12" name="Rectangle 19"/>
          <p:cNvSpPr/>
          <p:nvPr/>
        </p:nvSpPr>
        <p:spPr>
          <a:xfrm rot="-5400000">
            <a:off x="128301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81818"/>
          </a:solidFill>
          <a:ln/>
        </p:spPr>
      </p:sp>
      <p:sp>
        <p:nvSpPr>
          <p:cNvPr id="13" name="Rectangle 20"/>
          <p:cNvSpPr/>
          <p:nvPr/>
        </p:nvSpPr>
        <p:spPr>
          <a:xfrm rot="-5400000">
            <a:off x="1331595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F80014"/>
          </a:solidFill>
          <a:ln/>
        </p:spPr>
      </p:sp>
      <p:sp>
        <p:nvSpPr>
          <p:cNvPr id="14" name="Rectangle 16"/>
          <p:cNvSpPr/>
          <p:nvPr/>
        </p:nvSpPr>
        <p:spPr>
          <a:xfrm rot="-5400000">
            <a:off x="12832556" y="488870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5" name="Rectangle 18"/>
          <p:cNvSpPr/>
          <p:nvPr/>
        </p:nvSpPr>
        <p:spPr>
          <a:xfrm rot="-5400000">
            <a:off x="1380172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59349B"/>
          </a:solidFill>
          <a:ln/>
        </p:spPr>
      </p:sp>
      <p:sp>
        <p:nvSpPr>
          <p:cNvPr id="16" name="Rectangle 24"/>
          <p:cNvSpPr/>
          <p:nvPr/>
        </p:nvSpPr>
        <p:spPr>
          <a:xfrm rot="-5400000">
            <a:off x="1428750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B2F3A"/>
          </a:solidFill>
          <a:ln/>
        </p:spPr>
      </p:sp>
      <p:sp>
        <p:nvSpPr>
          <p:cNvPr id="17" name="Rectangle 25"/>
          <p:cNvSpPr/>
          <p:nvPr/>
        </p:nvSpPr>
        <p:spPr>
          <a:xfrm rot="-5400000">
            <a:off x="147732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D0D1CB"/>
          </a:solidFill>
          <a:ln/>
        </p:spPr>
      </p:sp>
      <p:sp>
        <p:nvSpPr>
          <p:cNvPr id="18" name="ANTARES 260   52100400"/>
          <p:cNvSpPr/>
          <p:nvPr/>
        </p:nvSpPr>
        <p:spPr>
          <a:xfrm>
            <a:off x="12830175" y="6124575"/>
            <a:ext cx="495300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D36D0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ТОЛСТОВКА ANTARES 260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свитшот унисекс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9" name="50  50   260 2"/>
          <p:cNvSpPr/>
          <p:nvPr/>
        </p:nvSpPr>
        <p:spPr>
          <a:xfrm>
            <a:off x="12830175" y="7867650"/>
            <a:ext cx="518160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D8721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футер двуниточный,
50% хлопок, 50% полиэстер, 
плотность 260 г/м2
</a:t>
            </a:r>
            <a:endParaRPr lang="en-US" sz="2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6" name="Group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7" name="Rectangle 12"/>
          <p:cNvSpPr/>
          <p:nvPr/>
        </p:nvSpPr>
        <p:spPr>
          <a:xfrm rot="-5400000">
            <a:off x="1326832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43434"/>
          </a:solidFill>
          <a:ln/>
        </p:spPr>
      </p:sp>
      <p:sp>
        <p:nvSpPr>
          <p:cNvPr id="8" name="Rectangle 16"/>
          <p:cNvSpPr/>
          <p:nvPr/>
        </p:nvSpPr>
        <p:spPr>
          <a:xfrm rot="-5400000">
            <a:off x="12784931" y="488870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pic>
        <p:nvPicPr>
          <p:cNvPr id="9" name="ac1f1ecd-a7f7-11ef-9678-00155d41c408 3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982575" y="371475"/>
            <a:ext cx="4057650" cy="4057650"/>
          </a:xfrm>
          <a:prstGeom prst="rect">
            <a:avLst/>
          </a:prstGeom>
        </p:spPr>
      </p:pic>
      <p:sp>
        <p:nvSpPr>
          <p:cNvPr id="10" name="MOHITO 280   52105312"/>
          <p:cNvSpPr/>
          <p:nvPr/>
        </p:nvSpPr>
        <p:spPr>
          <a:xfrm>
            <a:off x="12801600" y="6124575"/>
            <a:ext cx="4752975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434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ТОЛСТОВКА MOHITO 280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унисекс оверсайз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1" name="3-    80  20   280 2"/>
          <p:cNvSpPr/>
          <p:nvPr/>
        </p:nvSpPr>
        <p:spPr>
          <a:xfrm>
            <a:off x="12782550" y="7867650"/>
            <a:ext cx="497205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434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футер 3-х нитка с начёсом, 
80% хлопок, 20% полиэстер 
плотность 280 г/м2
</a:t>
            </a:r>
            <a:endParaRPr lang="en-US" sz="2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6" name="Group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pic>
        <p:nvPicPr>
          <p:cNvPr id="7" name="96872fc8-a801-11ef-9678-00155d41c408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992100" y="409575"/>
            <a:ext cx="4010025" cy="401002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0755F"/>
          </a:solidFill>
          <a:ln/>
        </p:spPr>
      </p:sp>
      <p:sp>
        <p:nvSpPr>
          <p:cNvPr id="9" name="Rectangle 21"/>
          <p:cNvSpPr/>
          <p:nvPr/>
        </p:nvSpPr>
        <p:spPr>
          <a:xfrm rot="-5400000">
            <a:off x="1380172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703CA8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D7D8D5"/>
          </a:solidFill>
          <a:ln/>
        </p:spPr>
      </p:sp>
      <p:sp>
        <p:nvSpPr>
          <p:cNvPr id="11" name="Rectangle 19"/>
          <p:cNvSpPr/>
          <p:nvPr/>
        </p:nvSpPr>
        <p:spPr>
          <a:xfrm rot="-5400000">
            <a:off x="128301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FF7B2C"/>
          </a:solidFill>
          <a:ln/>
        </p:spPr>
      </p:sp>
      <p:sp>
        <p:nvSpPr>
          <p:cNvPr id="12" name="Rectangle 20"/>
          <p:cNvSpPr/>
          <p:nvPr/>
        </p:nvSpPr>
        <p:spPr>
          <a:xfrm rot="-5400000">
            <a:off x="1331595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94EED"/>
          </a:solidFill>
          <a:ln/>
        </p:spPr>
      </p:sp>
      <p:sp>
        <p:nvSpPr>
          <p:cNvPr id="13" name="Rectangle 16"/>
          <p:cNvSpPr/>
          <p:nvPr/>
        </p:nvSpPr>
        <p:spPr>
          <a:xfrm rot="-5400000">
            <a:off x="12832556" y="488870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4" name="Rectangle 18"/>
          <p:cNvSpPr/>
          <p:nvPr/>
        </p:nvSpPr>
        <p:spPr>
          <a:xfrm rot="-5400000">
            <a:off x="1380172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42424"/>
          </a:solidFill>
          <a:ln/>
        </p:spPr>
      </p:sp>
      <p:sp>
        <p:nvSpPr>
          <p:cNvPr id="15" name="Rectangle 23"/>
          <p:cNvSpPr/>
          <p:nvPr/>
        </p:nvSpPr>
        <p:spPr>
          <a:xfrm rot="-5400000">
            <a:off x="1428750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FF0027"/>
          </a:solidFill>
          <a:ln/>
        </p:spPr>
      </p:sp>
      <p:sp>
        <p:nvSpPr>
          <p:cNvPr id="16" name="SELEN 260    52101264"/>
          <p:cNvSpPr/>
          <p:nvPr/>
        </p:nvSpPr>
        <p:spPr>
          <a:xfrm>
            <a:off x="12801600" y="6124575"/>
            <a:ext cx="4410075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00755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ТОЛСТОВКА SELEN 260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унисекс с капюшоном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7" name="50  50   260 2"/>
          <p:cNvSpPr/>
          <p:nvPr/>
        </p:nvSpPr>
        <p:spPr>
          <a:xfrm>
            <a:off x="12782550" y="7858125"/>
            <a:ext cx="518160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00755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футер двуниточный, 
50% хлопок, 50% полиэстер, 
плотность 260 г/м2
</a:t>
            </a:r>
            <a:endParaRPr lang="en-US" sz="2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af696ce-b3bd-11ef-967a-00155d41c408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011150" y="419100"/>
            <a:ext cx="4010025" cy="40100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5A6362"/>
          </a:solidFill>
          <a:ln/>
        </p:spPr>
      </p:sp>
      <p:sp>
        <p:nvSpPr>
          <p:cNvPr id="9" name="Rectangle 21"/>
          <p:cNvSpPr/>
          <p:nvPr/>
        </p:nvSpPr>
        <p:spPr>
          <a:xfrm rot="-5400000">
            <a:off x="1380172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93039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D1D1D"/>
          </a:solidFill>
          <a:ln/>
        </p:spPr>
      </p:sp>
      <p:sp>
        <p:nvSpPr>
          <p:cNvPr id="11" name="Rectangle 16"/>
          <p:cNvSpPr/>
          <p:nvPr/>
        </p:nvSpPr>
        <p:spPr>
          <a:xfrm rot="-5400000">
            <a:off x="12832556" y="488870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2" name="EVEREST 2 260      52106383"/>
          <p:cNvSpPr/>
          <p:nvPr/>
        </p:nvSpPr>
        <p:spPr>
          <a:xfrm>
            <a:off x="12830175" y="5610225"/>
            <a:ext cx="5486400" cy="1771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5A636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ТОЛСТОВКА EVEREST 2 260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унисекс на молнии 
с капюшоном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3" name="50  50   260 2"/>
          <p:cNvSpPr/>
          <p:nvPr/>
        </p:nvSpPr>
        <p:spPr>
          <a:xfrm>
            <a:off x="12811125" y="7858125"/>
            <a:ext cx="518160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5A636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футер двуниточный, 
50% хлопок, 50% полиэстер, 
плотность 260 г/м2 
</a:t>
            </a:r>
            <a:endParaRPr lang="en-US" sz="2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6ad8602-7991-11ef-9672-00155d41c408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639800" y="485775"/>
            <a:ext cx="3943350" cy="394335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F4761F"/>
          </a:solidFill>
          <a:ln/>
        </p:spPr>
      </p:sp>
      <p:sp>
        <p:nvSpPr>
          <p:cNvPr id="9" name="Rectangle 19"/>
          <p:cNvSpPr/>
          <p:nvPr/>
        </p:nvSpPr>
        <p:spPr>
          <a:xfrm rot="-5400000">
            <a:off x="1380172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D81E7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2465C"/>
          </a:solidFill>
          <a:ln/>
        </p:spPr>
      </p:sp>
      <p:sp>
        <p:nvSpPr>
          <p:cNvPr id="11" name="Rectangle 20"/>
          <p:cNvSpPr/>
          <p:nvPr/>
        </p:nvSpPr>
        <p:spPr>
          <a:xfrm rot="-5400000">
            <a:off x="1331595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D0D7E3"/>
          </a:solidFill>
          <a:ln/>
        </p:spPr>
      </p:sp>
      <p:sp>
        <p:nvSpPr>
          <p:cNvPr id="12" name="Rectangle 21"/>
          <p:cNvSpPr/>
          <p:nvPr/>
        </p:nvSpPr>
        <p:spPr>
          <a:xfrm rot="-5400000">
            <a:off x="128301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F63F48"/>
          </a:solidFill>
          <a:ln/>
        </p:spPr>
      </p:sp>
      <p:sp>
        <p:nvSpPr>
          <p:cNvPr id="13" name="Rectangle 16"/>
          <p:cNvSpPr/>
          <p:nvPr/>
        </p:nvSpPr>
        <p:spPr>
          <a:xfrm rot="-5400000">
            <a:off x="12832556" y="488870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4" name="Rectangle 18"/>
          <p:cNvSpPr/>
          <p:nvPr/>
        </p:nvSpPr>
        <p:spPr>
          <a:xfrm rot="-5400000">
            <a:off x="1380172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4E7760"/>
          </a:solidFill>
          <a:ln/>
        </p:spPr>
      </p:sp>
      <p:sp>
        <p:nvSpPr>
          <p:cNvPr id="15" name="Rectangle 23"/>
          <p:cNvSpPr/>
          <p:nvPr/>
        </p:nvSpPr>
        <p:spPr>
          <a:xfrm rot="-5400000">
            <a:off x="1428750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757575"/>
          </a:solidFill>
          <a:ln/>
        </p:spPr>
      </p:sp>
      <p:sp>
        <p:nvSpPr>
          <p:cNvPr id="16" name="Rectangle 24"/>
          <p:cNvSpPr/>
          <p:nvPr/>
        </p:nvSpPr>
        <p:spPr>
          <a:xfrm rot="-5400000">
            <a:off x="147732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13131"/>
          </a:solidFill>
          <a:ln/>
        </p:spPr>
      </p:sp>
      <p:pic>
        <p:nvPicPr>
          <p:cNvPr id="17" name="Group 10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353800" y="552450"/>
            <a:ext cx="2343150" cy="2343150"/>
          </a:xfrm>
          <a:prstGeom prst="rect">
            <a:avLst/>
          </a:prstGeom>
        </p:spPr>
      </p:pic>
      <p:sp>
        <p:nvSpPr>
          <p:cNvPr id="18" name="COLIN  52103400"/>
          <p:cNvSpPr/>
          <p:nvPr/>
        </p:nvSpPr>
        <p:spPr>
          <a:xfrm>
            <a:off x="12801600" y="6124575"/>
            <a:ext cx="331470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F5772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ВЕТРОВКА COLIN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унисекс 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9" name="100   280"/>
          <p:cNvSpPr/>
          <p:nvPr/>
        </p:nvSpPr>
        <p:spPr>
          <a:xfrm>
            <a:off x="12801600" y="7858125"/>
            <a:ext cx="3076575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F5772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100% полиэстер, 
плотность 280Т
</a:t>
            </a:r>
            <a:endParaRPr lang="en-US" sz="27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28f8426-093f-11ef-965d-00155da68a11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944475" y="0"/>
            <a:ext cx="4191000" cy="40862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09"/>
            <a:ext cx="2449832" cy="1849757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D3D3F"/>
          </a:solidFill>
          <a:ln/>
        </p:spPr>
      </p:sp>
      <p:sp>
        <p:nvSpPr>
          <p:cNvPr id="9" name="Rectangle 21"/>
          <p:cNvSpPr/>
          <p:nvPr/>
        </p:nvSpPr>
        <p:spPr>
          <a:xfrm rot="-5400000">
            <a:off x="13801725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13214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31F36"/>
          </a:solidFill>
          <a:ln/>
        </p:spPr>
      </p:sp>
      <p:sp>
        <p:nvSpPr>
          <p:cNvPr id="11" name="Rectangle 19"/>
          <p:cNvSpPr/>
          <p:nvPr/>
        </p:nvSpPr>
        <p:spPr>
          <a:xfrm rot="-5400000">
            <a:off x="12830175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ED0036"/>
          </a:solidFill>
          <a:ln/>
        </p:spPr>
      </p:sp>
      <p:sp>
        <p:nvSpPr>
          <p:cNvPr id="12" name="Rectangle 20"/>
          <p:cNvSpPr/>
          <p:nvPr/>
        </p:nvSpPr>
        <p:spPr>
          <a:xfrm rot="-5400000">
            <a:off x="13315950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71717"/>
          </a:solidFill>
          <a:ln/>
        </p:spPr>
      </p:sp>
      <p:sp>
        <p:nvSpPr>
          <p:cNvPr id="13" name="Rectangle 16"/>
          <p:cNvSpPr/>
          <p:nvPr/>
        </p:nvSpPr>
        <p:spPr>
          <a:xfrm rot="-5400000">
            <a:off x="12832556" y="414575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4" name="Rectangle 18"/>
          <p:cNvSpPr/>
          <p:nvPr/>
        </p:nvSpPr>
        <p:spPr>
          <a:xfrm rot="-5400000">
            <a:off x="13801725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02B89"/>
          </a:solidFill>
          <a:ln/>
        </p:spPr>
      </p:sp>
      <p:sp>
        <p:nvSpPr>
          <p:cNvPr id="15" name="Rectangle 23"/>
          <p:cNvSpPr/>
          <p:nvPr/>
        </p:nvSpPr>
        <p:spPr>
          <a:xfrm rot="-5400000">
            <a:off x="14287500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CFC8C7"/>
          </a:solidFill>
          <a:ln/>
        </p:spPr>
      </p:sp>
      <p:sp>
        <p:nvSpPr>
          <p:cNvPr id="16" name="ESSENTIAL   51100102"/>
          <p:cNvSpPr/>
          <p:nvPr/>
        </p:nvSpPr>
        <p:spPr>
          <a:xfrm>
            <a:off x="12801600" y="5619750"/>
            <a:ext cx="360045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2F2F3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ШАПКА ESSENTIAL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вязаная двойная 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7" name="100"/>
          <p:cNvSpPr/>
          <p:nvPr/>
        </p:nvSpPr>
        <p:spPr>
          <a:xfrm>
            <a:off x="12801600" y="7877175"/>
            <a:ext cx="2181225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2F2F3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100% акрил
</a:t>
            </a:r>
            <a:endParaRPr lang="en-US" sz="2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ab02eb2-fb27-11ee-965b-00155da68a10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344525" y="257175"/>
            <a:ext cx="3505200" cy="35052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5351A"/>
          </a:solidFill>
          <a:ln/>
        </p:spPr>
      </p:sp>
      <p:sp>
        <p:nvSpPr>
          <p:cNvPr id="9" name="Rectangle 21"/>
          <p:cNvSpPr/>
          <p:nvPr/>
        </p:nvSpPr>
        <p:spPr>
          <a:xfrm rot="-5400000">
            <a:off x="13801725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F4521C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01A2C"/>
          </a:solidFill>
          <a:ln/>
        </p:spPr>
      </p:sp>
      <p:sp>
        <p:nvSpPr>
          <p:cNvPr id="11" name="Rectangle 23"/>
          <p:cNvSpPr/>
          <p:nvPr/>
        </p:nvSpPr>
        <p:spPr>
          <a:xfrm rot="-5400000">
            <a:off x="14287500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32788"/>
          </a:solidFill>
          <a:ln/>
        </p:spPr>
      </p:sp>
      <p:sp>
        <p:nvSpPr>
          <p:cNvPr id="12" name="Rectangle 19"/>
          <p:cNvSpPr/>
          <p:nvPr/>
        </p:nvSpPr>
        <p:spPr>
          <a:xfrm rot="-5400000">
            <a:off x="12830175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5171D"/>
          </a:solidFill>
          <a:ln/>
        </p:spPr>
      </p:sp>
      <p:sp>
        <p:nvSpPr>
          <p:cNvPr id="13" name="Rectangle 20"/>
          <p:cNvSpPr/>
          <p:nvPr/>
        </p:nvSpPr>
        <p:spPr>
          <a:xfrm rot="-5400000">
            <a:off x="13315950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43239"/>
          </a:solidFill>
          <a:ln/>
        </p:spPr>
      </p:sp>
      <p:sp>
        <p:nvSpPr>
          <p:cNvPr id="14" name="Rectangle 16"/>
          <p:cNvSpPr/>
          <p:nvPr/>
        </p:nvSpPr>
        <p:spPr>
          <a:xfrm rot="-5400000">
            <a:off x="12832556" y="414575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5" name="Rectangle 18"/>
          <p:cNvSpPr/>
          <p:nvPr/>
        </p:nvSpPr>
        <p:spPr>
          <a:xfrm rot="-5400000">
            <a:off x="13801725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BA0520"/>
          </a:solidFill>
          <a:ln/>
        </p:spPr>
      </p:sp>
      <p:sp>
        <p:nvSpPr>
          <p:cNvPr id="16" name="REACH  51101275"/>
          <p:cNvSpPr/>
          <p:nvPr/>
        </p:nvSpPr>
        <p:spPr>
          <a:xfrm>
            <a:off x="12801600" y="5600700"/>
            <a:ext cx="3457575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1F2F1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ПЕРЧАТКИ REACH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сенсорные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7" name="100"/>
          <p:cNvSpPr/>
          <p:nvPr/>
        </p:nvSpPr>
        <p:spPr>
          <a:xfrm>
            <a:off x="12782550" y="7858125"/>
            <a:ext cx="2181225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1F2F1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100% акрил</a:t>
            </a:r>
            <a:endParaRPr lang="en-US" sz="2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b408-31aa-7656-92d9-5305f43f18e0в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dbe81-74a8-7d1e-8601-b57a42bd6f8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db408-31aa-7656-92d9-5305f43f18e0-восстановлено2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Vector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5030450" y="6948488"/>
            <a:ext cx="2286000" cy="28575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28725" y="8958263"/>
            <a:ext cx="2457450" cy="28575"/>
          </a:xfrm>
          <a:prstGeom prst="rect">
            <a:avLst/>
          </a:prstGeom>
        </p:spPr>
      </p:pic>
      <p:sp>
        <p:nvSpPr>
          <p:cNvPr id="7" name="-    -         MerchTex                -                LIBRA                                    1000              -            -            -          -                 -"/>
          <p:cNvSpPr/>
          <p:nvPr/>
        </p:nvSpPr>
        <p:spPr>
          <a:xfrm>
            <a:off x="1228725" y="885825"/>
            <a:ext cx="9117058" cy="773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Каждая промо-футболка, худи или свитшот - это точка контакта 
с вашей аудиторией. Мы создали MerchTex, чтобы эта точка 
контакта была </a:t>
            </a: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безупречной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
Собственная торговая марка. Технологичные ткани. Российские лекала. Одна цель - дать рекламному рынку продукт, в котором </a:t>
            </a: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качество не приносится  в жертву бюджету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
Наша легендарная футболка LIBRA производится из высококачественного Синьцзянского хлопка — признанного м</a:t>
            </a: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ирового эталона текстильного сырья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 Гладкая фактура материала обеспечивает оптимальную терморегуляцию и комфорт в любых погодных условиях. Изделие отличается повышенной износостойкостью: ткань устойчива к многократным стиркам (сохраняет цвет до 1000 циклов), а </a:t>
            </a:r>
            <a:r>
              <a:rPr lang="en-US" sz="1800" dirty="0" err="1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горловина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endParaRPr lang="ru-RU" sz="1800" dirty="0" smtClean="0">
              <a:solidFill>
                <a:srgbClr val="000000"/>
              </a:solidFill>
              <a:latin typeface="Montserrat Regular" pitchFamily="34" charset="0"/>
              <a:ea typeface="Montserrat Regular" pitchFamily="34" charset="-122"/>
              <a:cs typeface="Montserrat Regular" pitchFamily="34" charset="-120"/>
            </a:endParaRPr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 err="1" smtClean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не</a:t>
            </a:r>
            <a:r>
              <a:rPr lang="en-US" sz="1800" dirty="0" smtClean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подвержена деформации и надежно держит первоначальную форму.
Широкая палитра - включая яркие и трендовые </a:t>
            </a: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оттенки для смелых кампаний</a:t>
            </a:r>
            <a:r>
              <a:rPr lang="en-US" sz="1800" kern="0" spc="-1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Всегда в наличии - глубокие складские остатки, чтобы ваш проект не ждал.
Любой способ</a:t>
            </a:r>
            <a:r>
              <a:rPr lang="en-US" sz="1800" kern="0" spc="18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нанесения - шелкография, термотрансфер</a:t>
            </a:r>
            <a:r>
              <a:rPr lang="en-US" sz="1800" kern="0" spc="-1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, 
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вышивка, прямая печать. Мы знаем,</a:t>
            </a:r>
            <a:r>
              <a:rPr lang="en-US" sz="1800" kern="0" spc="108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как устроен</a:t>
            </a:r>
            <a:r>
              <a:rPr lang="en-US" sz="1800" kern="0" spc="234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
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промо-рынок.</a:t>
            </a:r>
            <a:r>
              <a:rPr lang="en-US" sz="1800" kern="0" spc="252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Поэтому </a:t>
            </a: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предлагаем не просто одежду,
а готовое решение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: модели на любой бюджет,</a:t>
            </a:r>
            <a:r>
              <a:rPr lang="en-US" sz="1800" kern="0" spc="162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эргономичный 
крой, продуманную фурнитуру</a:t>
            </a:r>
            <a:r>
              <a:rPr lang="en-US" sz="1800" kern="0" spc="-1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-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и цену, которая позволяет 
мыслить масштабно.</a:t>
            </a:r>
            <a:endParaRPr lang="en-US" sz="1800" dirty="0"/>
          </a:p>
        </p:txBody>
      </p:sp>
      <p:sp>
        <p:nvSpPr>
          <p:cNvPr id="8" name="MerchTex -"/>
          <p:cNvSpPr/>
          <p:nvPr/>
        </p:nvSpPr>
        <p:spPr>
          <a:xfrm>
            <a:off x="15020925" y="6000750"/>
            <a:ext cx="31242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MerchTex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- текстиль, который работает на 
ваш бренд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ab02ebc-fb27-11ee-965b-00155da68a10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011150" y="600075"/>
            <a:ext cx="4219575" cy="421957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019d9be6-8393-7310-bfa7-dc269d937017чы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8" name="Group 2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9" name="Rectangle 12"/>
          <p:cNvSpPr/>
          <p:nvPr/>
        </p:nvSpPr>
        <p:spPr>
          <a:xfrm rot="-5400000">
            <a:off x="13315950" y="51435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71918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3801725" y="51435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B1427"/>
          </a:solidFill>
          <a:ln/>
        </p:spPr>
      </p:sp>
      <p:sp>
        <p:nvSpPr>
          <p:cNvPr id="11" name="Rectangle 21"/>
          <p:cNvSpPr/>
          <p:nvPr/>
        </p:nvSpPr>
        <p:spPr>
          <a:xfrm rot="-5400000">
            <a:off x="12830175" y="51435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A3A3B"/>
          </a:solidFill>
          <a:ln/>
        </p:spPr>
      </p:sp>
      <p:sp>
        <p:nvSpPr>
          <p:cNvPr id="12" name="TRAIL 220  LXL 51102383"/>
          <p:cNvSpPr/>
          <p:nvPr/>
        </p:nvSpPr>
        <p:spPr>
          <a:xfrm>
            <a:off x="12801600" y="6429375"/>
            <a:ext cx="3990975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5353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ПЕРЧАТКИ TRAIL 220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сенсорные, L/XL 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3" name="100  220 2"/>
          <p:cNvSpPr/>
          <p:nvPr/>
        </p:nvSpPr>
        <p:spPr>
          <a:xfrm>
            <a:off x="12782550" y="8191500"/>
            <a:ext cx="4181475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5353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флис, 100% полиэстер, 
220 г/м2
</a:t>
            </a:r>
            <a:endParaRPr lang="en-US" sz="27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5" name="8a8036ee-fb39-11ee-965b-00155da68a10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934950" y="619125"/>
            <a:ext cx="2105025" cy="21050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>
            <a:off x="16859250" y="15144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50505"/>
          </a:solidFill>
          <a:ln/>
        </p:spPr>
      </p:sp>
      <p:sp>
        <p:nvSpPr>
          <p:cNvPr id="9" name="Rectangle 22"/>
          <p:cNvSpPr/>
          <p:nvPr/>
        </p:nvSpPr>
        <p:spPr>
          <a:xfrm rot="10800000">
            <a:off x="16859250" y="62484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50505"/>
          </a:solidFill>
          <a:ln/>
        </p:spPr>
      </p:sp>
      <p:sp>
        <p:nvSpPr>
          <p:cNvPr id="10" name="Rectangle 21"/>
          <p:cNvSpPr/>
          <p:nvPr/>
        </p:nvSpPr>
        <p:spPr>
          <a:xfrm>
            <a:off x="16859250" y="20002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6C6C6C"/>
          </a:solidFill>
          <a:ln/>
        </p:spPr>
      </p:sp>
      <p:sp>
        <p:nvSpPr>
          <p:cNvPr id="11" name="Rectangle 23"/>
          <p:cNvSpPr/>
          <p:nvPr/>
        </p:nvSpPr>
        <p:spPr>
          <a:xfrm rot="10800000">
            <a:off x="16859250" y="57626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6C6C6C"/>
          </a:solidFill>
          <a:ln/>
        </p:spPr>
      </p:sp>
      <p:sp>
        <p:nvSpPr>
          <p:cNvPr id="12" name="Rectangle 16"/>
          <p:cNvSpPr/>
          <p:nvPr/>
        </p:nvSpPr>
        <p:spPr>
          <a:xfrm>
            <a:off x="16859250" y="10287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0445A"/>
          </a:solidFill>
          <a:ln/>
        </p:spPr>
      </p:sp>
      <p:sp>
        <p:nvSpPr>
          <p:cNvPr id="13" name="Rectangle 24"/>
          <p:cNvSpPr/>
          <p:nvPr/>
        </p:nvSpPr>
        <p:spPr>
          <a:xfrm rot="10800000">
            <a:off x="16859250" y="67341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0445A"/>
          </a:solidFill>
          <a:ln/>
        </p:spPr>
      </p:sp>
      <p:pic>
        <p:nvPicPr>
          <p:cNvPr id="14" name="2e102695-fbc7-11ee-965b-00155da68a10 (1)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2620625" y="5181600"/>
            <a:ext cx="2381250" cy="2381250"/>
          </a:xfrm>
          <a:prstGeom prst="rect">
            <a:avLst/>
          </a:prstGeom>
        </p:spPr>
      </p:pic>
      <p:sp>
        <p:nvSpPr>
          <p:cNvPr id="15" name="BERGEN 51103319"/>
          <p:cNvSpPr/>
          <p:nvPr/>
        </p:nvSpPr>
        <p:spPr>
          <a:xfrm>
            <a:off x="12773025" y="3038475"/>
            <a:ext cx="20859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0445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ШАПКА BERGEN
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endParaRPr lang="en-US" sz="1800" dirty="0"/>
          </a:p>
        </p:txBody>
      </p:sp>
      <p:sp>
        <p:nvSpPr>
          <p:cNvPr id="16" name="- CHAMPION 51104383"/>
          <p:cNvSpPr/>
          <p:nvPr/>
        </p:nvSpPr>
        <p:spPr>
          <a:xfrm>
            <a:off x="12753975" y="7724775"/>
            <a:ext cx="31146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0445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ШАРФ-СНУД CHAMPION
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endParaRPr lang="en-US" sz="1800" dirty="0"/>
          </a:p>
        </p:txBody>
      </p:sp>
      <p:sp>
        <p:nvSpPr>
          <p:cNvPr id="17" name="100  220 2"/>
          <p:cNvSpPr/>
          <p:nvPr/>
        </p:nvSpPr>
        <p:spPr>
          <a:xfrm>
            <a:off x="12753975" y="4010025"/>
            <a:ext cx="447675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0445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флис, 100% полиэстер, 220 г/м2</a:t>
            </a:r>
            <a:endParaRPr lang="en-US" sz="1800" dirty="0"/>
          </a:p>
        </p:txBody>
      </p:sp>
      <p:sp>
        <p:nvSpPr>
          <p:cNvPr id="18" name="100  220 2"/>
          <p:cNvSpPr/>
          <p:nvPr/>
        </p:nvSpPr>
        <p:spPr>
          <a:xfrm>
            <a:off x="12753975" y="8601075"/>
            <a:ext cx="447675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0445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флис,100% полиэстер, 220 г/м2</a:t>
            </a:r>
            <a:endParaRPr lang="en-US"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(5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544425" y="285750"/>
            <a:ext cx="5105400" cy="509587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Слой_x0020_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pic>
        <p:nvPicPr>
          <p:cNvPr id="8" name="Vector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8593285" y="8620125"/>
            <a:ext cx="409575" cy="809625"/>
          </a:xfrm>
          <a:prstGeom prst="rect">
            <a:avLst/>
          </a:prstGeom>
        </p:spPr>
      </p:pic>
      <p:pic>
        <p:nvPicPr>
          <p:cNvPr id="9" name="Vector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77150" y="8822536"/>
            <a:ext cx="200025" cy="609600"/>
          </a:xfrm>
          <a:prstGeom prst="rect">
            <a:avLst/>
          </a:prstGeom>
        </p:spPr>
      </p:pic>
      <p:pic>
        <p:nvPicPr>
          <p:cNvPr id="10" name="Vector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7983131" y="8822536"/>
            <a:ext cx="200025" cy="609600"/>
          </a:xfrm>
          <a:prstGeom prst="rect">
            <a:avLst/>
          </a:prstGeom>
        </p:spPr>
      </p:pic>
      <p:pic>
        <p:nvPicPr>
          <p:cNvPr id="11" name="Vector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287303" y="8822536"/>
            <a:ext cx="200025" cy="609600"/>
          </a:xfrm>
          <a:prstGeom prst="rect">
            <a:avLst/>
          </a:prstGeom>
        </p:spPr>
      </p:pic>
      <p:sp>
        <p:nvSpPr>
          <p:cNvPr id="12" name="MERCHTEX MERCHTEX_BAG"/>
          <p:cNvSpPr/>
          <p:nvPr/>
        </p:nvSpPr>
        <p:spPr>
          <a:xfrm>
            <a:off x="12801600" y="5676900"/>
            <a:ext cx="3533775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D3132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СУМКА MERCHTEX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X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_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B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G</a:t>
            </a:r>
            <a:endParaRPr lang="en-US" sz="2700" dirty="0"/>
          </a:p>
        </p:txBody>
      </p:sp>
      <p:sp>
        <p:nvSpPr>
          <p:cNvPr id="13" name="100"/>
          <p:cNvSpPr/>
          <p:nvPr/>
        </p:nvSpPr>
        <p:spPr>
          <a:xfrm>
            <a:off x="12801600" y="7848600"/>
            <a:ext cx="2914650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D3132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100% полиэстер
</a:t>
            </a:r>
            <a:endParaRPr lang="en-US" sz="27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ba38-4416-72c5-abe5-00ced2050ffd-восстановленоаава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oup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229975" y="9372600"/>
            <a:ext cx="1714501" cy="419100"/>
          </a:xfrm>
          <a:prstGeom prst="rect">
            <a:avLst/>
          </a:prstGeom>
        </p:spPr>
      </p:pic>
      <p:pic>
        <p:nvPicPr>
          <p:cNvPr id="4" name="YouTube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2525375" y="9375279"/>
            <a:ext cx="419100" cy="409575"/>
          </a:xfrm>
          <a:prstGeom prst="rect">
            <a:avLst/>
          </a:prstGeom>
        </p:spPr>
      </p:pic>
      <p:sp>
        <p:nvSpPr>
          <p:cNvPr id="5" name="Rectangle 18"/>
          <p:cNvSpPr/>
          <p:nvPr/>
        </p:nvSpPr>
        <p:spPr>
          <a:xfrm>
            <a:off x="10725150" y="9267825"/>
            <a:ext cx="2705100" cy="638175"/>
          </a:xfrm>
          <a:prstGeom prst="roundRect">
            <a:avLst>
              <a:gd name="adj" fmla="val 55224"/>
            </a:avLst>
          </a:prstGeom>
          <a:ln w="19050">
            <a:solidFill>
              <a:srgbClr val="FFFFFF"/>
            </a:solidFill>
            <a:prstDash val="solid"/>
          </a:ln>
        </p:spPr>
      </p:sp>
      <p:sp>
        <p:nvSpPr>
          <p:cNvPr id="6" name="Rectangle 20"/>
          <p:cNvSpPr/>
          <p:nvPr/>
        </p:nvSpPr>
        <p:spPr>
          <a:xfrm>
            <a:off x="13868400" y="9267825"/>
            <a:ext cx="3876675" cy="638175"/>
          </a:xfrm>
          <a:prstGeom prst="roundRect">
            <a:avLst>
              <a:gd name="adj" fmla="val 55224"/>
            </a:avLst>
          </a:prstGeom>
          <a:solidFill>
            <a:srgbClr val="FFFFFF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7" name="Rectangle 19"/>
          <p:cNvSpPr/>
          <p:nvPr/>
        </p:nvSpPr>
        <p:spPr>
          <a:xfrm>
            <a:off x="7058025" y="9267825"/>
            <a:ext cx="3228975" cy="638175"/>
          </a:xfrm>
          <a:prstGeom prst="roundRect">
            <a:avLst>
              <a:gd name="adj" fmla="val 55224"/>
            </a:avLst>
          </a:prstGeom>
          <a:ln w="19050">
            <a:solidFill>
              <a:srgbClr val="FFFFFF"/>
            </a:solidFill>
            <a:prstDash val="solid"/>
          </a:ln>
        </p:spPr>
      </p:sp>
      <p:sp>
        <p:nvSpPr>
          <p:cNvPr id="8" name="Rectangle 21"/>
          <p:cNvSpPr/>
          <p:nvPr/>
        </p:nvSpPr>
        <p:spPr>
          <a:xfrm>
            <a:off x="17064038" y="9348788"/>
            <a:ext cx="466725" cy="457200"/>
          </a:xfrm>
          <a:prstGeom prst="rect">
            <a:avLst/>
          </a:prstGeom>
          <a:ln w="9525">
            <a:solidFill>
              <a:srgbClr val="2A2D1E"/>
            </a:solidFill>
            <a:prstDash val="solid"/>
          </a:ln>
        </p:spPr>
      </p:sp>
      <p:pic>
        <p:nvPicPr>
          <p:cNvPr id="9" name="Union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7030700" y="9353550"/>
            <a:ext cx="495300" cy="542925"/>
          </a:xfrm>
          <a:prstGeom prst="rect">
            <a:avLst/>
          </a:prstGeom>
        </p:spPr>
      </p:pic>
      <p:pic>
        <p:nvPicPr>
          <p:cNvPr id="10" name="Vector 1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7055945" y="9350148"/>
            <a:ext cx="473385" cy="464004"/>
          </a:xfrm>
          <a:prstGeom prst="rect">
            <a:avLst/>
          </a:prstGeom>
        </p:spPr>
      </p:pic>
      <p:pic>
        <p:nvPicPr>
          <p:cNvPr id="11" name="Vector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1941001" y="9505950"/>
            <a:ext cx="266700" cy="171450"/>
          </a:xfrm>
          <a:prstGeom prst="rect">
            <a:avLst/>
          </a:prstGeom>
        </p:spPr>
      </p:pic>
      <p:sp>
        <p:nvSpPr>
          <p:cNvPr id="12" name="7 800 200-36-90"/>
          <p:cNvSpPr/>
          <p:nvPr/>
        </p:nvSpPr>
        <p:spPr>
          <a:xfrm>
            <a:off x="7162800" y="9401175"/>
            <a:ext cx="2990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+ 7 (800) 200-36-90</a:t>
            </a:r>
            <a:endParaRPr lang="en-US" sz="2400" dirty="0"/>
          </a:p>
        </p:txBody>
      </p:sp>
      <p:sp>
        <p:nvSpPr>
          <p:cNvPr id="13" name="happygiftsru"/>
          <p:cNvSpPr/>
          <p:nvPr/>
        </p:nvSpPr>
        <p:spPr>
          <a:xfrm>
            <a:off x="14087475" y="9391650"/>
            <a:ext cx="2047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u="sng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lang="en-US" sz="2400" u="sng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lang="en-US" sz="2400" u="sng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lang="en-US" sz="2400" u="sng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lang="en-US" sz="2400" u="sng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y</a:t>
            </a:r>
            <a:r>
              <a:rPr lang="en-US" sz="2400" u="sng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g</a:t>
            </a:r>
            <a:r>
              <a:rPr lang="en-US" sz="2400" u="sng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US" sz="2400" u="sng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</a:t>
            </a:r>
            <a:r>
              <a:rPr lang="en-US" sz="2400" u="sng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</a:t>
            </a:r>
            <a:r>
              <a:rPr lang="en-US" sz="2400" u="sng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lang="en-US" sz="2400" u="sng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400" u="sng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lang="en-US" sz="2400" u="sng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</a:t>
            </a:r>
            <a:endParaRPr lang="en-US" sz="2400" dirty="0"/>
          </a:p>
        </p:txBody>
      </p:sp>
      <p:sp>
        <p:nvSpPr>
          <p:cNvPr id="14" name="MerchTex -"/>
          <p:cNvSpPr/>
          <p:nvPr/>
        </p:nvSpPr>
        <p:spPr>
          <a:xfrm>
            <a:off x="1295400" y="7362825"/>
            <a:ext cx="3476625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MerchTex</a:t>
            </a:r>
            <a:r>
              <a:rPr lang="en-US" sz="24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- текстиль, который работает на ваш бренд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ba18-cc1f-7f4e-83e5-dd0a24ca01bd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ааааваа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lobal Recycled Standard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5116175" y="8086725"/>
            <a:ext cx="2286000" cy="1552575"/>
          </a:xfrm>
          <a:prstGeom prst="rect">
            <a:avLst/>
          </a:prstGeom>
        </p:spPr>
      </p:pic>
      <p:pic>
        <p:nvPicPr>
          <p:cNvPr id="5" name="Better_Cotton_Initiative_logo 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3506450" y="8648700"/>
            <a:ext cx="1609725" cy="533400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4582775" y="7986713"/>
            <a:ext cx="2457450" cy="28575"/>
          </a:xfrm>
          <a:prstGeom prst="rect">
            <a:avLst/>
          </a:prstGeom>
        </p:spPr>
      </p:pic>
      <p:sp>
        <p:nvSpPr>
          <p:cNvPr id="7" name="BCI                        Global Recycled Standard -GRS"/>
          <p:cNvSpPr/>
          <p:nvPr/>
        </p:nvSpPr>
        <p:spPr>
          <a:xfrm>
            <a:off x="10672354" y="1257300"/>
            <a:ext cx="6358346" cy="640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475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Для производства продукции МерчТекс мы выбираем ткани, произведенные по </a:t>
            </a:r>
            <a:r>
              <a:rPr lang="en-US" sz="1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экологическим стандартам BCI</a:t>
            </a:r>
            <a:r>
              <a:rPr lang="en-US" sz="195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с использованием высококачественного сырья и реактивов.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en-US" sz="195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Недавно наш производитель официально подписал соглашение о стратегическом сотрудничестве с поставщиками тканей, сертифицированных по Глобальному стандарту вторичной переработки (Global Recycled Standard -GRS). Сотрудничество направлено на использование переработанных материалов и на создание текстильной экосистемы с полной цепочкой поставок и соответствие глобальному тренду низкоуглеродной моды.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en-US" sz="195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Каждый этап производства продукции МерчТекс контролируется для получения </a:t>
            </a:r>
            <a:r>
              <a:rPr lang="en-US" sz="1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высокого качества изделий</a:t>
            </a:r>
            <a:r>
              <a:rPr lang="en-US" sz="195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</a:t>
            </a:r>
            <a:endParaRPr lang="en-US" sz="1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4981dee-ab19-11ef-967a-00155d41c408 (2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611100" y="0"/>
            <a:ext cx="4648200" cy="459105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бостон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6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830175" y="4143375"/>
            <a:ext cx="2266950" cy="809625"/>
          </a:xfrm>
          <a:prstGeom prst="rect">
            <a:avLst/>
          </a:prstGeom>
        </p:spPr>
      </p:pic>
      <p:pic>
        <p:nvPicPr>
          <p:cNvPr id="8" name="Слой_x0020_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204710" y="8271510"/>
            <a:ext cx="2449830" cy="1849755"/>
          </a:xfrm>
          <a:prstGeom prst="rect">
            <a:avLst/>
          </a:prstGeom>
        </p:spPr>
      </p:pic>
      <p:pic>
        <p:nvPicPr>
          <p:cNvPr id="9" name="Vector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8593283" y="8620125"/>
            <a:ext cx="409575" cy="809625"/>
          </a:xfrm>
          <a:prstGeom prst="rect">
            <a:avLst/>
          </a:prstGeom>
        </p:spPr>
      </p:pic>
      <p:pic>
        <p:nvPicPr>
          <p:cNvPr id="10" name="Vector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7677150" y="8822535"/>
            <a:ext cx="200025" cy="609600"/>
          </a:xfrm>
          <a:prstGeom prst="rect">
            <a:avLst/>
          </a:prstGeom>
        </p:spPr>
      </p:pic>
      <p:pic>
        <p:nvPicPr>
          <p:cNvPr id="11" name="Vector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7983131" y="8822535"/>
            <a:ext cx="200025" cy="609600"/>
          </a:xfrm>
          <a:prstGeom prst="rect">
            <a:avLst/>
          </a:prstGeom>
        </p:spPr>
      </p:pic>
      <p:pic>
        <p:nvPicPr>
          <p:cNvPr id="12" name="Vector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8287302" y="8822535"/>
            <a:ext cx="200025" cy="609600"/>
          </a:xfrm>
          <a:prstGeom prst="rect">
            <a:avLst/>
          </a:prstGeom>
        </p:spPr>
      </p:pic>
      <p:sp>
        <p:nvSpPr>
          <p:cNvPr id="13" name="BOSTON 5    50506264"/>
          <p:cNvSpPr/>
          <p:nvPr/>
        </p:nvSpPr>
        <p:spPr>
          <a:xfrm>
            <a:off x="12801600" y="5676900"/>
            <a:ext cx="4876800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0E4B4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BOSTON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 клиньев, металлическая 
застежка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2700" dirty="0"/>
          </a:p>
        </p:txBody>
      </p:sp>
      <p:sp>
        <p:nvSpPr>
          <p:cNvPr id="14" name="100  350 2"/>
          <p:cNvSpPr/>
          <p:nvPr/>
        </p:nvSpPr>
        <p:spPr>
          <a:xfrm>
            <a:off x="12801600" y="7848600"/>
            <a:ext cx="4400550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0E4B4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хлопок 100%, плотность 
350 г/м2
</a:t>
            </a:r>
            <a:endParaRPr lang="en-US" sz="2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sp>
        <p:nvSpPr>
          <p:cNvPr id="5" name="Rectangle 2"/>
          <p:cNvSpPr/>
          <p:nvPr/>
        </p:nvSpPr>
        <p:spPr>
          <a:xfrm rot="-5400000">
            <a:off x="16373475" y="107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C6B39E"/>
          </a:solidFill>
          <a:ln/>
        </p:spPr>
      </p:sp>
      <p:sp>
        <p:nvSpPr>
          <p:cNvPr id="6" name="Rectangle 10"/>
          <p:cNvSpPr/>
          <p:nvPr/>
        </p:nvSpPr>
        <p:spPr>
          <a:xfrm rot="-5400000">
            <a:off x="16373475" y="56864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61F2E"/>
          </a:solidFill>
          <a:ln/>
        </p:spPr>
      </p:sp>
      <p:sp>
        <p:nvSpPr>
          <p:cNvPr id="7" name="Rectangle 6"/>
          <p:cNvSpPr/>
          <p:nvPr/>
        </p:nvSpPr>
        <p:spPr>
          <a:xfrm rot="-5400000">
            <a:off x="15887700" y="156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62626"/>
          </a:solidFill>
          <a:ln/>
        </p:spPr>
      </p:sp>
      <p:sp>
        <p:nvSpPr>
          <p:cNvPr id="8" name="Rectangle 11"/>
          <p:cNvSpPr/>
          <p:nvPr/>
        </p:nvSpPr>
        <p:spPr>
          <a:xfrm rot="-5400000">
            <a:off x="15887700" y="61722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92929"/>
          </a:solidFill>
          <a:ln/>
        </p:spPr>
      </p:sp>
      <p:sp>
        <p:nvSpPr>
          <p:cNvPr id="9" name="Rectangle 3"/>
          <p:cNvSpPr/>
          <p:nvPr/>
        </p:nvSpPr>
        <p:spPr>
          <a:xfrm rot="-5400000">
            <a:off x="16373475" y="156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07E5E"/>
          </a:solidFill>
          <a:ln/>
        </p:spPr>
      </p:sp>
      <p:sp>
        <p:nvSpPr>
          <p:cNvPr id="10" name="Rectangle 12"/>
          <p:cNvSpPr/>
          <p:nvPr/>
        </p:nvSpPr>
        <p:spPr>
          <a:xfrm rot="-5400000">
            <a:off x="16373475" y="61722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33333"/>
          </a:solidFill>
          <a:ln/>
        </p:spPr>
      </p:sp>
      <p:sp>
        <p:nvSpPr>
          <p:cNvPr id="11" name="Rectangle 7"/>
          <p:cNvSpPr/>
          <p:nvPr/>
        </p:nvSpPr>
        <p:spPr>
          <a:xfrm rot="-5400000">
            <a:off x="16859250" y="107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54577"/>
          </a:solidFill>
          <a:ln/>
        </p:spPr>
      </p:sp>
      <p:sp>
        <p:nvSpPr>
          <p:cNvPr id="12" name="Rectangle 13"/>
          <p:cNvSpPr/>
          <p:nvPr/>
        </p:nvSpPr>
        <p:spPr>
          <a:xfrm rot="-5400000">
            <a:off x="16859250" y="56864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A30026"/>
          </a:solidFill>
          <a:ln/>
        </p:spPr>
      </p:sp>
      <p:sp>
        <p:nvSpPr>
          <p:cNvPr id="13" name="Rectangle 17"/>
          <p:cNvSpPr/>
          <p:nvPr/>
        </p:nvSpPr>
        <p:spPr>
          <a:xfrm rot="-5400000">
            <a:off x="16373475" y="66579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D5286"/>
          </a:solidFill>
          <a:ln/>
        </p:spPr>
      </p:sp>
      <p:sp>
        <p:nvSpPr>
          <p:cNvPr id="14" name="Rectangle 4"/>
          <p:cNvSpPr/>
          <p:nvPr/>
        </p:nvSpPr>
        <p:spPr>
          <a:xfrm rot="-5400000">
            <a:off x="16859250" y="156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B10023"/>
          </a:solidFill>
          <a:ln/>
        </p:spPr>
      </p:sp>
      <p:sp>
        <p:nvSpPr>
          <p:cNvPr id="15" name="Rectangle 14"/>
          <p:cNvSpPr/>
          <p:nvPr/>
        </p:nvSpPr>
        <p:spPr>
          <a:xfrm rot="-5400000">
            <a:off x="16859250" y="61722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33333"/>
          </a:solidFill>
          <a:ln/>
        </p:spPr>
      </p:sp>
      <p:sp>
        <p:nvSpPr>
          <p:cNvPr id="16" name="Rectangle 8"/>
          <p:cNvSpPr/>
          <p:nvPr/>
        </p:nvSpPr>
        <p:spPr>
          <a:xfrm rot="-5400000">
            <a:off x="15887700" y="20478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F3040"/>
          </a:solidFill>
          <a:ln/>
        </p:spPr>
      </p:sp>
      <p:sp>
        <p:nvSpPr>
          <p:cNvPr id="17" name="Rectangle 15"/>
          <p:cNvSpPr/>
          <p:nvPr/>
        </p:nvSpPr>
        <p:spPr>
          <a:xfrm rot="-5400000">
            <a:off x="16859250" y="66579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B2B2B"/>
          </a:solidFill>
          <a:ln/>
        </p:spPr>
      </p:sp>
      <p:sp>
        <p:nvSpPr>
          <p:cNvPr id="18" name="Rectangle 18"/>
          <p:cNvSpPr/>
          <p:nvPr/>
        </p:nvSpPr>
        <p:spPr>
          <a:xfrm rot="-5400000">
            <a:off x="15887700" y="66579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C3548"/>
          </a:solidFill>
          <a:ln/>
        </p:spPr>
      </p:sp>
      <p:pic>
        <p:nvPicPr>
          <p:cNvPr id="19" name="Rectangle 9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5887700" y="1076325"/>
            <a:ext cx="323850" cy="323850"/>
          </a:xfrm>
          <a:prstGeom prst="rect">
            <a:avLst/>
          </a:prstGeom>
        </p:spPr>
      </p:pic>
      <p:pic>
        <p:nvPicPr>
          <p:cNvPr id="20" name="Rectangle 16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887700" y="5686425"/>
            <a:ext cx="323850" cy="323850"/>
          </a:xfrm>
          <a:prstGeom prst="rect">
            <a:avLst/>
          </a:prstGeom>
        </p:spPr>
      </p:pic>
      <p:pic>
        <p:nvPicPr>
          <p:cNvPr id="21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22" name="Group 2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261860" y="8328660"/>
            <a:ext cx="2335530" cy="1735455"/>
          </a:xfrm>
          <a:prstGeom prst="rect">
            <a:avLst/>
          </a:prstGeom>
        </p:spPr>
      </p:pic>
      <p:pic>
        <p:nvPicPr>
          <p:cNvPr id="23" name="85948fa8-7f06-11ef-9672-00155d41c408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696825" y="5048250"/>
            <a:ext cx="2562225" cy="2562225"/>
          </a:xfrm>
          <a:prstGeom prst="rect">
            <a:avLst/>
          </a:prstGeom>
        </p:spPr>
      </p:pic>
      <p:sp>
        <p:nvSpPr>
          <p:cNvPr id="24" name="COVER SANDWICH 370 50508104319"/>
          <p:cNvSpPr/>
          <p:nvPr/>
        </p:nvSpPr>
        <p:spPr>
          <a:xfrm>
            <a:off x="12811125" y="3105150"/>
            <a:ext cx="508635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950" b="1" dirty="0">
                <a:solidFill>
                  <a:srgbClr val="54392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COVER SANDWICH 370
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9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1950" dirty="0"/>
          </a:p>
        </p:txBody>
      </p:sp>
      <p:sp>
        <p:nvSpPr>
          <p:cNvPr id="25" name="SMART SANDWICH 370 50509319360"/>
          <p:cNvSpPr/>
          <p:nvPr/>
        </p:nvSpPr>
        <p:spPr>
          <a:xfrm>
            <a:off x="12830175" y="7724775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950" b="1" dirty="0">
                <a:solidFill>
                  <a:srgbClr val="54392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SMART SANDWICH 370
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9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1950" dirty="0"/>
          </a:p>
        </p:txBody>
      </p:sp>
      <p:sp>
        <p:nvSpPr>
          <p:cNvPr id="26" name="100  370 2"/>
          <p:cNvSpPr/>
          <p:nvPr/>
        </p:nvSpPr>
        <p:spPr>
          <a:xfrm>
            <a:off x="12811125" y="4010025"/>
            <a:ext cx="520065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950" b="1" dirty="0">
                <a:solidFill>
                  <a:srgbClr val="54392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9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хлопок 100%, плотность 370 г/м2
</a:t>
            </a:r>
            <a:endParaRPr lang="en-US" sz="1950" dirty="0"/>
          </a:p>
        </p:txBody>
      </p:sp>
      <p:sp>
        <p:nvSpPr>
          <p:cNvPr id="27" name="100  370 2"/>
          <p:cNvSpPr/>
          <p:nvPr/>
        </p:nvSpPr>
        <p:spPr>
          <a:xfrm>
            <a:off x="12830175" y="8629650"/>
            <a:ext cx="520065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950" b="1" dirty="0">
                <a:solidFill>
                  <a:srgbClr val="54392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9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хлопок 100%, плотность 370 г/м2 
</a:t>
            </a:r>
            <a:endParaRPr lang="en-US" sz="1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db180b5-de7f-11ed-963b-00155da68a1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687300" y="0"/>
            <a:ext cx="4657725" cy="43910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sp>
        <p:nvSpPr>
          <p:cNvPr id="6" name="Rectangle 2"/>
          <p:cNvSpPr/>
          <p:nvPr/>
        </p:nvSpPr>
        <p:spPr>
          <a:xfrm rot="-5400000">
            <a:off x="13315950" y="43910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C6B39E"/>
          </a:solidFill>
          <a:ln/>
        </p:spPr>
      </p:sp>
      <p:pic>
        <p:nvPicPr>
          <p:cNvPr id="7" name="Rectangle 9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2830175" y="4391025"/>
            <a:ext cx="323850" cy="32385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9" name="Group 2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204709" y="8271509"/>
            <a:ext cx="2449832" cy="1849757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 rot="-5400000">
            <a:off x="13315950" y="43910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9A1C26"/>
          </a:solidFill>
          <a:ln/>
        </p:spPr>
      </p:sp>
      <p:sp>
        <p:nvSpPr>
          <p:cNvPr id="11" name="Rectangle 13"/>
          <p:cNvSpPr/>
          <p:nvPr/>
        </p:nvSpPr>
        <p:spPr>
          <a:xfrm rot="-5400000">
            <a:off x="12830175" y="43910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62626"/>
          </a:solidFill>
          <a:ln/>
        </p:spPr>
      </p:sp>
      <p:sp>
        <p:nvSpPr>
          <p:cNvPr id="12" name="Rectangle 15"/>
          <p:cNvSpPr/>
          <p:nvPr/>
        </p:nvSpPr>
        <p:spPr>
          <a:xfrm rot="-5400000">
            <a:off x="13315950" y="43910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D2D2D2"/>
          </a:solidFill>
          <a:ln/>
        </p:spPr>
      </p:sp>
      <p:pic>
        <p:nvPicPr>
          <p:cNvPr id="13" name="Mask 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2830175" y="4391025"/>
            <a:ext cx="323850" cy="323850"/>
          </a:xfrm>
          <a:prstGeom prst="rect">
            <a:avLst/>
          </a:prstGeom>
        </p:spPr>
      </p:pic>
      <p:pic>
        <p:nvPicPr>
          <p:cNvPr id="14" name="Mask group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3315950" y="4391025"/>
            <a:ext cx="323850" cy="323850"/>
          </a:xfrm>
          <a:prstGeom prst="rect">
            <a:avLst/>
          </a:prstGeom>
        </p:spPr>
      </p:pic>
      <p:sp>
        <p:nvSpPr>
          <p:cNvPr id="15" name="JOKER 5     5050304"/>
          <p:cNvSpPr/>
          <p:nvPr/>
        </p:nvSpPr>
        <p:spPr>
          <a:xfrm>
            <a:off x="12801600" y="5686425"/>
            <a:ext cx="3733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E485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JOKER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 клиньев, застёжка 
на липучке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6" name="100  140 2"/>
          <p:cNvSpPr/>
          <p:nvPr/>
        </p:nvSpPr>
        <p:spPr>
          <a:xfrm>
            <a:off x="12782550" y="7848600"/>
            <a:ext cx="3371850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E485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полиэстер 100%, 
плотность 140 г/м2
</a:t>
            </a:r>
            <a:endParaRPr lang="en-US" sz="2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61f19d6-5c63-11ee-9643-00155da68a11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839700" y="0"/>
            <a:ext cx="4305300" cy="414337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DE3740"/>
          </a:solidFill>
          <a:ln/>
        </p:spPr>
      </p:sp>
      <p:sp>
        <p:nvSpPr>
          <p:cNvPr id="9" name="Rectangle 19"/>
          <p:cNvSpPr/>
          <p:nvPr/>
        </p:nvSpPr>
        <p:spPr>
          <a:xfrm rot="-5400000">
            <a:off x="12830175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03AAD"/>
          </a:solidFill>
          <a:ln/>
        </p:spPr>
      </p:sp>
      <p:sp>
        <p:nvSpPr>
          <p:cNvPr id="10" name="Rectangle 20"/>
          <p:cNvSpPr/>
          <p:nvPr/>
        </p:nvSpPr>
        <p:spPr>
          <a:xfrm rot="-5400000">
            <a:off x="13315950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61C2D"/>
          </a:solidFill>
          <a:ln/>
        </p:spPr>
      </p:sp>
      <p:sp>
        <p:nvSpPr>
          <p:cNvPr id="11" name="Rectangle 16"/>
          <p:cNvSpPr/>
          <p:nvPr/>
        </p:nvSpPr>
        <p:spPr>
          <a:xfrm rot="-5400000">
            <a:off x="12832556" y="414575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2" name="Rectangle 18"/>
          <p:cNvSpPr/>
          <p:nvPr/>
        </p:nvSpPr>
        <p:spPr>
          <a:xfrm rot="-5400000">
            <a:off x="13801725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A0A0A"/>
          </a:solidFill>
          <a:ln/>
        </p:spPr>
      </p:sp>
      <p:sp>
        <p:nvSpPr>
          <p:cNvPr id="13" name="FLICK 5    50507144"/>
          <p:cNvSpPr/>
          <p:nvPr/>
        </p:nvSpPr>
        <p:spPr>
          <a:xfrm>
            <a:off x="12801600" y="5676900"/>
            <a:ext cx="43053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DA30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FLICK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 клиньев, пластиковая
застёжка 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4" name="100  180 2"/>
          <p:cNvSpPr/>
          <p:nvPr/>
        </p:nvSpPr>
        <p:spPr>
          <a:xfrm>
            <a:off x="12801600" y="7858125"/>
            <a:ext cx="3362325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DA30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полиэстер 100%, 
плотность 180 г/м2
</a:t>
            </a:r>
            <a:endParaRPr lang="en-US" sz="2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db180a8-de7f-11ed-963b-00155da68a1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725525" y="0"/>
            <a:ext cx="2733675" cy="27051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36c0986f-8f7f-11ee-9650-00155da68a11 (1)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935075" y="6934200"/>
            <a:ext cx="2295525" cy="2295525"/>
          </a:xfrm>
          <a:prstGeom prst="rect">
            <a:avLst/>
          </a:prstGeom>
        </p:spPr>
      </p:pic>
      <p:pic>
        <p:nvPicPr>
          <p:cNvPr id="7" name="36c0986f-8f7f-11ee-9650-00155da68a11 (1)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763625" y="3695700"/>
            <a:ext cx="2638425" cy="26289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9" name="Group 2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pic>
        <p:nvPicPr>
          <p:cNvPr id="10" name="Group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2831435" y="2647950"/>
            <a:ext cx="1057280" cy="485775"/>
          </a:xfrm>
          <a:prstGeom prst="rect">
            <a:avLst/>
          </a:prstGeom>
        </p:spPr>
      </p:pic>
      <p:pic>
        <p:nvPicPr>
          <p:cNvPr id="11" name="Group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2836435" y="8986977"/>
            <a:ext cx="1638300" cy="485776"/>
          </a:xfrm>
          <a:prstGeom prst="rect">
            <a:avLst/>
          </a:prstGeom>
        </p:spPr>
      </p:pic>
      <p:pic>
        <p:nvPicPr>
          <p:cNvPr id="12" name="Group 3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2836433" y="6079078"/>
            <a:ext cx="1343025" cy="485777"/>
          </a:xfrm>
          <a:prstGeom prst="rect">
            <a:avLst/>
          </a:prstGeom>
        </p:spPr>
      </p:pic>
      <p:sp>
        <p:nvSpPr>
          <p:cNvPr id="13" name="FORTUNA 140 5050101"/>
          <p:cNvSpPr/>
          <p:nvPr/>
        </p:nvSpPr>
        <p:spPr>
          <a:xfrm>
            <a:off x="14754225" y="2552700"/>
            <a:ext cx="242887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62616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FORTUNA 140
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1200" dirty="0"/>
          </a:p>
        </p:txBody>
      </p:sp>
      <p:sp>
        <p:nvSpPr>
          <p:cNvPr id="14" name="100  140 2"/>
          <p:cNvSpPr/>
          <p:nvPr/>
        </p:nvSpPr>
        <p:spPr>
          <a:xfrm>
            <a:off x="14068425" y="3019425"/>
            <a:ext cx="311467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62616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полиэстер 100%,  плотность 140 г/м2
</a:t>
            </a:r>
            <a:endParaRPr lang="en-US" sz="1200" dirty="0"/>
          </a:p>
        </p:txBody>
      </p:sp>
      <p:sp>
        <p:nvSpPr>
          <p:cNvPr id="15" name="BREEZE 150140 50504102"/>
          <p:cNvSpPr/>
          <p:nvPr/>
        </p:nvSpPr>
        <p:spPr>
          <a:xfrm>
            <a:off x="15068550" y="5838825"/>
            <a:ext cx="21145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62616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BREEZE 150140
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1200" dirty="0"/>
          </a:p>
        </p:txBody>
      </p:sp>
      <p:sp>
        <p:nvSpPr>
          <p:cNvPr id="16" name="100  150 2"/>
          <p:cNvSpPr/>
          <p:nvPr/>
        </p:nvSpPr>
        <p:spPr>
          <a:xfrm>
            <a:off x="14201775" y="6477000"/>
            <a:ext cx="29908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62616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хлопок 100%, плотность 150 г/м2
</a:t>
            </a:r>
            <a:endParaRPr lang="en-US" sz="1200" dirty="0"/>
          </a:p>
        </p:txBody>
      </p:sp>
      <p:sp>
        <p:nvSpPr>
          <p:cNvPr id="17" name="VALLEY 50505102"/>
          <p:cNvSpPr/>
          <p:nvPr/>
        </p:nvSpPr>
        <p:spPr>
          <a:xfrm>
            <a:off x="15068550" y="8915400"/>
            <a:ext cx="21145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62616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VALLEY
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1200" dirty="0"/>
          </a:p>
        </p:txBody>
      </p:sp>
      <p:sp>
        <p:nvSpPr>
          <p:cNvPr id="18" name="100  175 2"/>
          <p:cNvSpPr/>
          <p:nvPr/>
        </p:nvSpPr>
        <p:spPr>
          <a:xfrm>
            <a:off x="13668375" y="9372600"/>
            <a:ext cx="351472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62616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хлопок 100%, плотность 175 г/м2
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9394156-8e52-11f0-968f-00155d41c407 (2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268200" y="0"/>
            <a:ext cx="5362575" cy="4953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pic>
        <p:nvPicPr>
          <p:cNvPr id="8" name="Group 9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2830175" y="4143375"/>
            <a:ext cx="4210050" cy="1314450"/>
          </a:xfrm>
          <a:prstGeom prst="rect">
            <a:avLst/>
          </a:prstGeom>
        </p:spPr>
      </p:pic>
      <p:sp>
        <p:nvSpPr>
          <p:cNvPr id="9" name="BRIM 250 8303220"/>
          <p:cNvSpPr/>
          <p:nvPr/>
        </p:nvSpPr>
        <p:spPr>
          <a:xfrm>
            <a:off x="12801600" y="6257925"/>
            <a:ext cx="3676650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85A0B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ПАНАМА BRIM 250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
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0" name="100   250 2"/>
          <p:cNvSpPr/>
          <p:nvPr/>
        </p:nvSpPr>
        <p:spPr>
          <a:xfrm>
            <a:off x="12782550" y="7867650"/>
            <a:ext cx="3409950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85A0B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твил, 100% хлопок,
плотность 250 г/м2
</a:t>
            </a:r>
            <a:endParaRPr lang="en-US" sz="2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254</Words>
  <Application>Microsoft Office PowerPoint</Application>
  <PresentationFormat>Произвольный</PresentationFormat>
  <Paragraphs>90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Montserrat Bold</vt:lpstr>
      <vt:lpstr>Montserrat Regular</vt:lpstr>
      <vt:lpstr>Calibri</vt:lpstr>
      <vt:lpstr>Instrument Sans Regular</vt:lpstr>
      <vt:lpstr>Instrument Sans Bold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Учетная запись Майкрософт</cp:lastModifiedBy>
  <cp:revision>3</cp:revision>
  <dcterms:created xsi:type="dcterms:W3CDTF">2026-04-27T20:55:59Z</dcterms:created>
  <dcterms:modified xsi:type="dcterms:W3CDTF">2026-04-27T21:03:58Z</dcterms:modified>
</cp:coreProperties>
</file>